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B875E-8AFC-42C2-B964-4E80B5B3E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1897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357C5-E1E3-472E-8858-F950DE072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8825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357C5-E1E3-472E-8858-F950DE072EFC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0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4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5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5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3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0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1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3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04EA0-678E-4FA2-B21A-63B7F2C0CFB9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5326-B8AA-4D2F-92BA-E9A201AB6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8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346200"/>
            <a:ext cx="8825658" cy="2491381"/>
          </a:xfrm>
        </p:spPr>
        <p:txBody>
          <a:bodyPr/>
          <a:lstStyle/>
          <a:p>
            <a:pPr algn="ctr"/>
            <a:r>
              <a:rPr lang="mn-MN" b="1" dirty="0"/>
              <a:t>Сонгуулийн тухай хууль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3255" y="4686300"/>
            <a:ext cx="8825658" cy="9652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/>
              <a:t>Ахлах хэрэг бүртгэгч, </a:t>
            </a:r>
          </a:p>
          <a:p>
            <a:pPr algn="ctr"/>
            <a:r>
              <a:rPr lang="mn-MN" b="1" dirty="0" smtClean="0"/>
              <a:t>цагдаагийн хошууч Б.Намнандорж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4577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1490382"/>
          </a:xfrm>
        </p:spPr>
        <p:txBody>
          <a:bodyPr>
            <a:normAutofit/>
          </a:bodyPr>
          <a:lstStyle/>
          <a:p>
            <a:r>
              <a:rPr lang="mn-MN" sz="2400" dirty="0">
                <a:solidFill>
                  <a:srgbClr val="FF0000"/>
                </a:solidFill>
              </a:rPr>
              <a:t>“эд мөнгөөр татах”  </a:t>
            </a:r>
            <a:r>
              <a:rPr lang="mn-MN" sz="2400" dirty="0"/>
              <a:t>гэж мөнгө, эд хөрөнгө өгөх, аливаа ажил үйлчилгээг төлбөргүй </a:t>
            </a:r>
            <a:r>
              <a:rPr lang="mn-MN" sz="2400" dirty="0" smtClean="0"/>
              <a:t>үзүүлэх </a:t>
            </a:r>
            <a:r>
              <a:rPr lang="mn-MN" sz="2400" dirty="0"/>
              <a:t>зэргээр бусдын хүсэл зоригийн илэрхийлэлд нөлөөлөхийг;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4178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912" y="2014818"/>
            <a:ext cx="8946541" cy="3230281"/>
          </a:xfrm>
        </p:spPr>
        <p:txBody>
          <a:bodyPr>
            <a:noAutofit/>
          </a:bodyPr>
          <a:lstStyle/>
          <a:p>
            <a:pPr algn="just"/>
            <a:r>
              <a:rPr lang="mn-MN" sz="2400" dirty="0">
                <a:solidFill>
                  <a:srgbClr val="FF0000"/>
                </a:solidFill>
              </a:rPr>
              <a:t>“сонгогчдын санал худалдан авахад чиглэсэн бусад аливаа үйлдэл, үйл ажиллагаа </a:t>
            </a:r>
            <a:r>
              <a:rPr lang="mn-MN" sz="2400" dirty="0" smtClean="0">
                <a:solidFill>
                  <a:srgbClr val="FF0000"/>
                </a:solidFill>
              </a:rPr>
              <a:t>явуулах” </a:t>
            </a:r>
            <a:r>
              <a:rPr lang="mn-MN" sz="2400" dirty="0" smtClean="0"/>
              <a:t>гэж </a:t>
            </a:r>
            <a:r>
              <a:rPr lang="mn-MN" sz="2400" dirty="0"/>
              <a:t>мөнгө, эд хөрөнгө өгөх, амлах, дамжуулах, зуучлах, аливаа ажил, үйлчилгээг </a:t>
            </a:r>
            <a:r>
              <a:rPr lang="mn-MN" sz="2400" dirty="0" smtClean="0"/>
              <a:t>төлбөргүй </a:t>
            </a:r>
            <a:r>
              <a:rPr lang="mn-MN" sz="2400" dirty="0"/>
              <a:t>үзүүлэх зэрэг бүх төрлийн арга, хэлбэрээр сонгогчийн санал өгөх эрхийг өөрийн </a:t>
            </a:r>
            <a:r>
              <a:rPr lang="mn-MN" sz="2400" dirty="0" smtClean="0"/>
              <a:t>сонирхолд </a:t>
            </a:r>
            <a:r>
              <a:rPr lang="mn-MN" sz="2400" dirty="0"/>
              <a:t>нийцүүлж, тодорхой нам, эвсэл, нэр дэвшигчид санал өгүүлэх зорилгоор </a:t>
            </a:r>
            <a:r>
              <a:rPr lang="mn-MN" sz="2400" dirty="0" smtClean="0"/>
              <a:t>явуулж </a:t>
            </a:r>
            <a:r>
              <a:rPr lang="mn-MN" sz="2400" dirty="0"/>
              <a:t>байгаа ажиллагааг;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3247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176182"/>
          </a:xfrm>
        </p:spPr>
        <p:txBody>
          <a:bodyPr>
            <a:normAutofit/>
          </a:bodyPr>
          <a:lstStyle/>
          <a:p>
            <a:pPr algn="just"/>
            <a:r>
              <a:rPr lang="mn-MN" sz="2400" dirty="0">
                <a:solidFill>
                  <a:srgbClr val="FF0000"/>
                </a:solidFill>
              </a:rPr>
              <a:t>“итгэмжилсэн хүн</a:t>
            </a:r>
            <a:r>
              <a:rPr lang="mn-MN" sz="2400" dirty="0" smtClean="0">
                <a:solidFill>
                  <a:srgbClr val="FF0000"/>
                </a:solidFill>
              </a:rPr>
              <a:t>” </a:t>
            </a:r>
            <a:r>
              <a:rPr lang="mn-MN" sz="2400" dirty="0" smtClean="0"/>
              <a:t>гэж </a:t>
            </a:r>
            <a:r>
              <a:rPr lang="mn-MN" sz="2400" dirty="0"/>
              <a:t>сонгогч өөрөө тухайлан сонгож, санал авах байранд дагуулж </a:t>
            </a:r>
            <a:r>
              <a:rPr lang="mn-MN" sz="2400" dirty="0" smtClean="0"/>
              <a:t>ирсэн</a:t>
            </a:r>
            <a:r>
              <a:rPr lang="mn-MN" sz="2400" dirty="0"/>
              <a:t>, санал өгөхөд нь унших, бичих хэлбэрээр туслалцаа үзүүлэх чадвартай, насанд </a:t>
            </a:r>
            <a:r>
              <a:rPr lang="mn-MN" sz="2400" dirty="0" smtClean="0"/>
              <a:t>хүрсэн</a:t>
            </a:r>
            <a:r>
              <a:rPr lang="mn-MN" sz="2400" dirty="0"/>
              <a:t>, эрх зүйн бүрэн чадамжтай иргэнийг;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255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n-MN" sz="2400" dirty="0">
                <a:solidFill>
                  <a:srgbClr val="FF0000"/>
                </a:solidFill>
              </a:rPr>
              <a:t>“сонгогчийн санал, санал хураалтын дүнг гажуудуулахад хүргэсэн”  </a:t>
            </a:r>
            <a:r>
              <a:rPr lang="mn-MN" sz="2400" dirty="0"/>
              <a:t>гэж сонгогч </a:t>
            </a:r>
            <a:r>
              <a:rPr lang="mn-MN" sz="2400" dirty="0" smtClean="0"/>
              <a:t>саналаа </a:t>
            </a:r>
            <a:r>
              <a:rPr lang="mn-MN" sz="2400" dirty="0"/>
              <a:t>чөлөөтэй өгөх эрхэд хөндлөнгөөс хууль бус аливаа хэлбэрээр нөлөөлсний үр </a:t>
            </a:r>
            <a:r>
              <a:rPr lang="mn-MN" sz="2400" dirty="0" smtClean="0"/>
              <a:t>дүнд </a:t>
            </a:r>
            <a:r>
              <a:rPr lang="mn-MN" sz="2400" dirty="0"/>
              <a:t>түүний саналыг хүсэл зоригийн жинхэнэ илэрхийлэл, түүнчлэн санал хураалтын </a:t>
            </a:r>
            <a:r>
              <a:rPr lang="mn-MN" sz="2400" dirty="0" smtClean="0"/>
              <a:t>эцсийн </a:t>
            </a:r>
            <a:r>
              <a:rPr lang="mn-MN" sz="2400" dirty="0"/>
              <a:t>дүнг бодит байдалд нийцсэн дүн гэж тус тус үзэх боломжгүй болохыг ойлгоно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254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512" y="1951319"/>
            <a:ext cx="8946541" cy="3496982"/>
          </a:xfrm>
        </p:spPr>
        <p:txBody>
          <a:bodyPr>
            <a:normAutofit/>
          </a:bodyPr>
          <a:lstStyle/>
          <a:p>
            <a:pPr algn="just"/>
            <a:r>
              <a:rPr lang="mn-MN" sz="2400" dirty="0"/>
              <a:t>Сонгуулийн тухай хууль тогтоомж зөрчсөн үйлдэл, эс үйлдэхүйг захиргааны зөрчил, </a:t>
            </a:r>
            <a:r>
              <a:rPr lang="mn-MN" sz="2400" dirty="0" smtClean="0"/>
              <a:t>гэмт </a:t>
            </a:r>
            <a:r>
              <a:rPr lang="mn-MN" sz="2400" dirty="0"/>
              <a:t>хэрэг, иргэний хэрэг маргаан, захиргааны хэрэг маргаан гэж 4 ангилна. </a:t>
            </a:r>
            <a:endParaRPr lang="mn-MN" sz="2400" dirty="0" smtClean="0"/>
          </a:p>
          <a:p>
            <a:pPr algn="just"/>
            <a:r>
              <a:rPr lang="mn-MN" sz="2400" dirty="0"/>
              <a:t>Сонгуулийн тухай хуульд заасан зөрчлийг шалгах, хянан шийдвэрлэх нь тухайн </a:t>
            </a:r>
            <a:r>
              <a:rPr lang="mn-MN" sz="2400" dirty="0" smtClean="0"/>
              <a:t>асуудлыг </a:t>
            </a:r>
            <a:r>
              <a:rPr lang="mn-MN" sz="2400" dirty="0"/>
              <a:t>Эрүүгийн байцаан шийтгэх хуулийн дагуу шалгахад саад болохгүй болно.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1059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/>
              <a:t>Сонгуулийн зөрчилд хариуцлага оногдуулах субьект нь: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377488" cy="432248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mn-MN" dirty="0"/>
              <a:t>Иргэн, /сонгогч/; </a:t>
            </a:r>
          </a:p>
          <a:p>
            <a:pPr algn="just"/>
            <a:r>
              <a:rPr lang="mn-MN" dirty="0" smtClean="0"/>
              <a:t>Нэр </a:t>
            </a:r>
            <a:r>
              <a:rPr lang="mn-MN" dirty="0"/>
              <a:t>дэвшигч; </a:t>
            </a:r>
          </a:p>
          <a:p>
            <a:pPr algn="just"/>
            <a:r>
              <a:rPr lang="mn-MN" dirty="0" smtClean="0"/>
              <a:t>Хуулийн </a:t>
            </a:r>
            <a:r>
              <a:rPr lang="mn-MN" dirty="0"/>
              <a:t>этгээд, нам, эвсэл; </a:t>
            </a:r>
          </a:p>
          <a:p>
            <a:pPr algn="just"/>
            <a:r>
              <a:rPr lang="mn-MN" dirty="0" smtClean="0"/>
              <a:t>Төрийн </a:t>
            </a:r>
            <a:r>
              <a:rPr lang="mn-MN" dirty="0"/>
              <a:t>албан хаагч, сонгуулийн хорооны дарга, нарийн бичиг, сонгуулийн </a:t>
            </a:r>
            <a:r>
              <a:rPr lang="mn-MN" dirty="0" smtClean="0"/>
              <a:t>байгууллагын </a:t>
            </a:r>
            <a:r>
              <a:rPr lang="mn-MN" dirty="0"/>
              <a:t>ажилтан; </a:t>
            </a:r>
          </a:p>
          <a:p>
            <a:pPr algn="just"/>
            <a:r>
              <a:rPr lang="mn-MN" dirty="0" smtClean="0"/>
              <a:t>Нам</a:t>
            </a:r>
            <a:r>
              <a:rPr lang="mn-MN" dirty="0"/>
              <a:t>, эвслийн удирдлага, нэр дэвшигчийн менежер, шадар туслагч, ухуулагч, </a:t>
            </a:r>
            <a:r>
              <a:rPr lang="mn-MN" dirty="0" smtClean="0"/>
              <a:t>ажиглагч</a:t>
            </a:r>
            <a:r>
              <a:rPr lang="mn-MN" dirty="0"/>
              <a:t>, нэр дэвшигч, сонгуулийн штабын ажилтан; </a:t>
            </a:r>
          </a:p>
          <a:p>
            <a:pPr algn="just"/>
            <a:r>
              <a:rPr lang="mn-MN" dirty="0" smtClean="0"/>
              <a:t>Банкны </a:t>
            </a:r>
            <a:r>
              <a:rPr lang="mn-MN" dirty="0"/>
              <a:t>захирал. /59.3-т заасныг зөрчсөн банкны захирлыг нэг сарын </a:t>
            </a:r>
            <a:r>
              <a:rPr lang="mn-MN" dirty="0" smtClean="0"/>
              <a:t>хөдөлмөрийн </a:t>
            </a:r>
            <a:r>
              <a:rPr lang="mn-MN" dirty="0"/>
              <a:t>хөлсний доод хэмжээг зургаагаас найм дахин нэмэгдүүлсэнтэй </a:t>
            </a:r>
            <a:r>
              <a:rPr lang="mn-MN" dirty="0" smtClean="0"/>
              <a:t>тэнцэх </a:t>
            </a:r>
            <a:r>
              <a:rPr lang="mn-MN" dirty="0"/>
              <a:t>хэмжээний төгрөгөөр торгоно/; </a:t>
            </a:r>
          </a:p>
          <a:p>
            <a:pPr algn="just"/>
            <a:r>
              <a:rPr lang="mn-MN" dirty="0" smtClean="0"/>
              <a:t>Хэвлэл </a:t>
            </a:r>
            <a:r>
              <a:rPr lang="mn-MN" dirty="0"/>
              <a:t>мэдээллийн ажилтан. /70.15.3-д хэвлэл мэдээллийн ажилтанд нэг </a:t>
            </a:r>
            <a:r>
              <a:rPr lang="mn-MN" dirty="0" smtClean="0"/>
              <a:t>сарын </a:t>
            </a:r>
            <a:r>
              <a:rPr lang="mn-MN" dirty="0"/>
              <a:t>хөдөлмөрийн хөлсний доод хэмжээг 6-8 дахин нэмэгдүүлсэнтэй тэнцэх </a:t>
            </a:r>
            <a:r>
              <a:rPr lang="mn-MN" dirty="0" smtClean="0"/>
              <a:t>хэмжээний </a:t>
            </a:r>
            <a:r>
              <a:rPr lang="mn-MN" dirty="0"/>
              <a:t>төгрөгөөр торгоно/; </a:t>
            </a:r>
          </a:p>
          <a:p>
            <a:pPr algn="just"/>
            <a:r>
              <a:rPr lang="mn-MN" dirty="0" smtClean="0"/>
              <a:t>Засаг </a:t>
            </a:r>
            <a:r>
              <a:rPr lang="mn-MN" dirty="0"/>
              <a:t>дарга. /39.6.Энэ хуулийн 39.2-т заасныг зөрчсөн Засаг даргыг нэг сарын </a:t>
            </a:r>
            <a:r>
              <a:rPr lang="mn-MN" dirty="0" smtClean="0"/>
              <a:t>хөдөлмөрийн </a:t>
            </a:r>
            <a:r>
              <a:rPr lang="mn-MN" dirty="0"/>
              <a:t>хөлсний доод хэмжээг зургаагаас найм дахин нэмэгдүүлсэнтэй </a:t>
            </a:r>
            <a:r>
              <a:rPr lang="mn-MN" dirty="0" smtClean="0"/>
              <a:t>тэнцэх </a:t>
            </a:r>
            <a:r>
              <a:rPr lang="mn-MN" dirty="0"/>
              <a:t>хэмжээний төгрөгөөр торгоно/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41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/>
              <a:t>Сонгуулийн тухай хуулийн зөрчилд ногдуулах хариуцлага нь: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n-MN" dirty="0"/>
              <a:t>а) Хөдөлмөрийн хөлсний доод хэмжээг нэмэгдүүлсэн байдлаар торгох. </a:t>
            </a:r>
          </a:p>
          <a:p>
            <a:pPr algn="just"/>
            <a:r>
              <a:rPr lang="mn-MN" dirty="0"/>
              <a:t>б) Төрийн албан хаагчид төрийн албанд тодорхой хугацаатайгаар эргэж орох </a:t>
            </a:r>
            <a:r>
              <a:rPr lang="mn-MN" dirty="0" smtClean="0"/>
              <a:t>эрхгүйгээр </a:t>
            </a:r>
            <a:r>
              <a:rPr lang="mn-MN" dirty="0"/>
              <a:t>халах. </a:t>
            </a:r>
          </a:p>
          <a:p>
            <a:pPr algn="just"/>
            <a:r>
              <a:rPr lang="mn-MN" dirty="0"/>
              <a:t>в) Төрийн албанаас халах./65.10-д энэ хуулийн 65.7, 65.8-д заасныг зөрчсөн төрийн </a:t>
            </a:r>
            <a:r>
              <a:rPr lang="mn-MN" dirty="0" smtClean="0"/>
              <a:t>албан </a:t>
            </a:r>
            <a:r>
              <a:rPr lang="mn-MN" dirty="0"/>
              <a:t>хаагчийг төрийн албанаас хална./ </a:t>
            </a:r>
          </a:p>
          <a:p>
            <a:pPr algn="just"/>
            <a:r>
              <a:rPr lang="mn-MN" dirty="0"/>
              <a:t>г) Баривчлах. /92.16-д энэ хуулийн 92.2-д зөрчсөн иргэн, холбогдох этгээдэд </a:t>
            </a:r>
            <a:r>
              <a:rPr lang="mn-MN" dirty="0" smtClean="0"/>
              <a:t>эрүүгийн </a:t>
            </a:r>
            <a:r>
              <a:rPr lang="mn-MN" dirty="0"/>
              <a:t>хариуцлага хүлээлгэхээргүй бол 14 хоногийн хугацаагаар баривчлах захиргааны </a:t>
            </a:r>
            <a:r>
              <a:rPr lang="mn-MN" dirty="0" smtClean="0"/>
              <a:t>шийтгэл </a:t>
            </a:r>
            <a:r>
              <a:rPr lang="mn-MN" dirty="0"/>
              <a:t>ногдуулна./ </a:t>
            </a:r>
          </a:p>
        </p:txBody>
      </p:sp>
    </p:spTree>
    <p:extLst>
      <p:ext uri="{BB962C8B-B14F-4D97-AF65-F5344CB8AC3E}">
        <p14:creationId xmlns:p14="http://schemas.microsoft.com/office/powerpoint/2010/main" val="1208900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37882"/>
            <a:ext cx="8946541" cy="571051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mn-MN" dirty="0"/>
              <a:t>д) Сануулах./82.19-д Радио телевизээр сонгуулийн сурталчилгаа нэвтрүүлэх энэ хуульд заасан журам зөрчсөн радио, телевизэд нэг удаа сануулна./ </a:t>
            </a:r>
          </a:p>
          <a:p>
            <a:pPr algn="just"/>
            <a:r>
              <a:rPr lang="mn-MN" dirty="0"/>
              <a:t>е) Үйл ажиллагааг нь зогсоох./82.19-д заасан зөрчлийг дахин давтвал санал авах хүртэл үйл ажиллагааг нь тухайн зөвшөөрөл олгосон байгууллага зогсооно./ </a:t>
            </a:r>
          </a:p>
          <a:p>
            <a:pPr algn="just"/>
            <a:r>
              <a:rPr lang="mn-MN" dirty="0"/>
              <a:t>ё) Түдгэлзүүлэх. /82.21-д энэ хуулийн 82.5, 82,12-д заасныг зөрчсөн хэвлэл мэдээллийн байгууллагын үйл ажиллагаа эрхлэх тусгай зөвшөөрлийг харилцаа холбооны хорооны дүгнэлтийг үндэслэн зөрчил гаргасан өдрөөс эхлэн 6 сар хүртэл хугацаагаар түдгэлзүүлнэ./ </a:t>
            </a:r>
          </a:p>
          <a:p>
            <a:pPr algn="just"/>
            <a:r>
              <a:rPr lang="mn-MN" dirty="0"/>
              <a:t>ж) Цахим хуудасны хандалтыг хязгаарлах. /83.7-д энэ хуулийн 83.4-т заасныг зөрчсөн хэвлэл мэдээллийн байгууллагын ажилтан, аливаа этгээдийг олж тогтоох боломжгүй бол Харилцаа холбооны зохицуулах хороо тухайн цахим хуудасны Монгол улсаас хандах хандалтыг сонгуулийн хугацаа дуустал хязгаарлана./ </a:t>
            </a:r>
          </a:p>
          <a:p>
            <a:pPr algn="just"/>
            <a:r>
              <a:rPr lang="mn-MN" dirty="0"/>
              <a:t>з) Улсын орлогод авах. /52.4-д энэ хуулийн 52.2, 52.3-д заасныг зөрчиж... хандив хүлээн авсан бол нэр дэвшигчийг нэрийн жагсаалтаас хасаж, авсан хандивийг холбогдох хууль тогтоомжийн дагуу улсын орлогод буюу төрийн санд шилжүүлнэ./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29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369" y="3411071"/>
            <a:ext cx="9761913" cy="1400530"/>
          </a:xfrm>
        </p:spPr>
        <p:txBody>
          <a:bodyPr/>
          <a:lstStyle/>
          <a:p>
            <a:r>
              <a:rPr lang="mn-MN" dirty="0" smtClean="0"/>
              <a:t>Анхаарал хандуулсанд баярлалаа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2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288" y="2294965"/>
            <a:ext cx="8946541" cy="3191435"/>
          </a:xfrm>
        </p:spPr>
        <p:txBody>
          <a:bodyPr>
            <a:normAutofit/>
          </a:bodyPr>
          <a:lstStyle/>
          <a:p>
            <a:pPr algn="just"/>
            <a:r>
              <a:rPr lang="mn-MN" sz="2400" dirty="0"/>
              <a:t>Сонгуулийн хуулийн зорилт нь Улсын Их Хурал, Монгол Улсын Ерөнхийлөгч </a:t>
            </a:r>
            <a:r>
              <a:rPr lang="mn-MN" sz="2400" dirty="0" smtClean="0"/>
              <a:t>түүнчлэн </a:t>
            </a:r>
            <a:r>
              <a:rPr lang="mn-MN" sz="2400" dirty="0"/>
              <a:t>аймаг, нийслэл, сум, дүүргийн иргэдийн Төлөөлөгчдийн хурал (цаашид орон </a:t>
            </a:r>
            <a:r>
              <a:rPr lang="mn-MN" sz="2400" dirty="0" smtClean="0"/>
              <a:t>нутгийн </a:t>
            </a:r>
            <a:r>
              <a:rPr lang="mn-MN" sz="2400" dirty="0"/>
              <a:t>хурал)-ын сонгууль, үндсэн зарчим, журмыг тодорхойлж, эдгээр сонгуулийг зохион </a:t>
            </a:r>
            <a:r>
              <a:rPr lang="mn-MN" sz="2400" dirty="0" smtClean="0"/>
              <a:t>байгуулж </a:t>
            </a:r>
            <a:r>
              <a:rPr lang="mn-MN" sz="2400" dirty="0"/>
              <a:t>явуулахтай холбоотой харилцааг зохицуулахад оршиж байна.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584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4412" y="2446619"/>
            <a:ext cx="8946541" cy="14776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n-MN" sz="2800" dirty="0"/>
              <a:t>Сонгуулийн тухай хууль нь хоёр </a:t>
            </a:r>
            <a:r>
              <a:rPr lang="mn-MN" sz="2800" dirty="0" smtClean="0"/>
              <a:t>хэсэгээс</a:t>
            </a:r>
            <a:r>
              <a:rPr lang="en-US" sz="2800" dirty="0" smtClean="0"/>
              <a:t> </a:t>
            </a:r>
            <a:r>
              <a:rPr lang="mn-MN" sz="2800" dirty="0" smtClean="0"/>
              <a:t>бүрдэх </a:t>
            </a:r>
            <a:r>
              <a:rPr lang="mn-MN" sz="2800" dirty="0"/>
              <a:t>бөгөөд хэсэг тус бүр бүлэг, дэд </a:t>
            </a:r>
            <a:r>
              <a:rPr lang="mn-MN" sz="2800" dirty="0" smtClean="0"/>
              <a:t>бүлэгтэй</a:t>
            </a:r>
            <a:r>
              <a:rPr lang="mn-MN" sz="2800" dirty="0"/>
              <a:t>, нийт 19 бүлэг, 166 зүйлтэй байна.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690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912" y="1887819"/>
            <a:ext cx="8946541" cy="34080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n-MN" sz="2400" dirty="0"/>
              <a:t>Цагдаагийн байгууллагын ажилтнуудаас сонгуулийн тухай хуульд заасан зөрчил, </a:t>
            </a:r>
            <a:r>
              <a:rPr lang="mn-MN" sz="2400" dirty="0" smtClean="0"/>
              <a:t>түүнийг </a:t>
            </a:r>
            <a:r>
              <a:rPr lang="mn-MN" sz="2400" dirty="0"/>
              <a:t>танин мэдэх, эрүүгийн хуульд заасан энэ төрлийн гэмт хэргээс ялган зүйчлэх, </a:t>
            </a:r>
            <a:r>
              <a:rPr lang="mn-MN" sz="2400" dirty="0" smtClean="0"/>
              <a:t>хэрэг </a:t>
            </a:r>
            <a:r>
              <a:rPr lang="mn-MN" sz="2400" dirty="0"/>
              <a:t>маргааныг </a:t>
            </a:r>
            <a:r>
              <a:rPr lang="mn-MN" sz="2400" dirty="0" smtClean="0"/>
              <a:t>шалгахад сонгуулийн </a:t>
            </a:r>
            <a:r>
              <a:rPr lang="mn-MN" sz="2400" dirty="0"/>
              <a:t>тухай хуулийнерөнхий ойлголт, нэр томъёо, </a:t>
            </a:r>
            <a:r>
              <a:rPr lang="mn-MN" sz="2400" dirty="0" smtClean="0"/>
              <a:t>зөрчлийн </a:t>
            </a:r>
            <a:r>
              <a:rPr lang="mn-MN" sz="2400" dirty="0"/>
              <a:t>талаар мэддэг байх нь хэрэг зөрчлийг бодиттой, үнэн зөв, хууль зүйн дагуу </a:t>
            </a:r>
            <a:r>
              <a:rPr lang="mn-MN" sz="2400" dirty="0" smtClean="0"/>
              <a:t>шалгаж</a:t>
            </a:r>
            <a:r>
              <a:rPr lang="mn-MN" sz="2400" dirty="0"/>
              <a:t>, шийдвэрлэхэд чухал ач холбогдолтой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75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4599"/>
            <a:ext cx="10981266" cy="4796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mn-MN" dirty="0"/>
              <a:t>Сонгуулийн хуулийн нэгдүгээр хэсгийн арван таван бүлэгт буй сонгуулийн хэрэг, </a:t>
            </a:r>
            <a:r>
              <a:rPr lang="mn-MN" dirty="0" smtClean="0"/>
              <a:t>зөрчил </a:t>
            </a:r>
            <a:r>
              <a:rPr lang="mn-MN" dirty="0"/>
              <a:t>маргааныг шалган шийдвэрлэх асуудал цагдаагийн байгууллагатай шууд </a:t>
            </a:r>
            <a:r>
              <a:rPr lang="mn-MN" dirty="0" smtClean="0"/>
              <a:t>хамааралтай </a:t>
            </a:r>
            <a:r>
              <a:rPr lang="mn-MN" dirty="0"/>
              <a:t>болно. </a:t>
            </a:r>
          </a:p>
          <a:p>
            <a:pPr algn="just"/>
            <a:r>
              <a:rPr lang="mn-MN" dirty="0"/>
              <a:t>Сонгуулийн хуульд орсон гол гол өөрчлөлтөөс товч дурьдвал: </a:t>
            </a:r>
            <a:endParaRPr lang="en-US" dirty="0" smtClean="0"/>
          </a:p>
          <a:p>
            <a:pPr lvl="1" algn="just"/>
            <a:r>
              <a:rPr lang="mn-MN" dirty="0" smtClean="0"/>
              <a:t>Сонгуулийн </a:t>
            </a:r>
            <a:r>
              <a:rPr lang="mn-MN" dirty="0"/>
              <a:t>тогтолцоо </a:t>
            </a:r>
            <a:r>
              <a:rPr lang="mn-MN" dirty="0" smtClean="0"/>
              <a:t>нь </a:t>
            </a:r>
            <a:r>
              <a:rPr lang="mn-MN" dirty="0"/>
              <a:t>УИХ сонгууль тойргоос болон жагсаалтаар, Орон нутгийн сонгууль тойргоос </a:t>
            </a:r>
            <a:r>
              <a:rPr lang="mn-MN" dirty="0" smtClean="0"/>
              <a:t>сонгогдоно</a:t>
            </a:r>
            <a:r>
              <a:rPr lang="mn-MN" dirty="0"/>
              <a:t>. Гүйцэтгэх ажлын чиг үүргийн хуваарилалт, сонгогчийн нэрийн жагсаалт, </a:t>
            </a:r>
            <a:r>
              <a:rPr lang="mn-MN" dirty="0" smtClean="0"/>
              <a:t>хамгаалалт</a:t>
            </a:r>
            <a:r>
              <a:rPr lang="mn-MN" dirty="0"/>
              <a:t>, зардал түүний хэмжээ, хяналт, сонгуулийн ажилтны мэдээллийн сан, байнгын </a:t>
            </a:r>
            <a:r>
              <a:rPr lang="mn-MN" dirty="0" smtClean="0"/>
              <a:t>бус </a:t>
            </a:r>
            <a:r>
              <a:rPr lang="mn-MN" dirty="0"/>
              <a:t>ажиллагаатай сонгуулийн байгууллага, сурталчилгааны </a:t>
            </a:r>
            <a:r>
              <a:rPr lang="mn-MN" dirty="0" smtClean="0"/>
              <a:t>хугацаа 17 хоног</a:t>
            </a:r>
            <a:r>
              <a:rPr lang="mn-MN" dirty="0"/>
              <a:t>, бизнесийн </a:t>
            </a:r>
            <a:r>
              <a:rPr lang="mn-MN" dirty="0" smtClean="0"/>
              <a:t>зорилгоор </a:t>
            </a:r>
            <a:r>
              <a:rPr lang="mn-MN" dirty="0"/>
              <a:t>байнга ашиглагддаг сурталчилгааны самбарыг ашиглахгүй, зурагт самбарыг </a:t>
            </a:r>
            <a:r>
              <a:rPr lang="mn-MN" dirty="0" smtClean="0"/>
              <a:t>зөвхөн </a:t>
            </a:r>
            <a:r>
              <a:rPr lang="mn-MN" dirty="0"/>
              <a:t>нийтийн эзэмшлийн гудамж, талбайд түр хугацаагаар үнэ төлбөргүй байрлуулна, </a:t>
            </a:r>
            <a:r>
              <a:rPr lang="mn-MN" dirty="0" smtClean="0"/>
              <a:t>сонгуулийн </a:t>
            </a:r>
            <a:r>
              <a:rPr lang="mn-MN" dirty="0"/>
              <a:t>сурталчилгааны цахим хуудсаас бусад цахим хуудсаар зөвхөн сонгуулийн </a:t>
            </a:r>
            <a:r>
              <a:rPr lang="mn-MN" dirty="0" smtClean="0"/>
              <a:t>сурталчилгааны </a:t>
            </a:r>
            <a:r>
              <a:rPr lang="mn-MN" dirty="0"/>
              <a:t>цахим хуудсын хаяг, нам, эвсэл, нэр дэвшигчийн нэр, сонгуулийн </a:t>
            </a:r>
            <a:r>
              <a:rPr lang="mn-MN" dirty="0" smtClean="0"/>
              <a:t>уриаг</a:t>
            </a:r>
            <a:r>
              <a:rPr lang="en-US" dirty="0"/>
              <a:t> </a:t>
            </a:r>
            <a:r>
              <a:rPr lang="mn-MN" dirty="0" smtClean="0"/>
              <a:t>сурталчилна</a:t>
            </a:r>
            <a:r>
              <a:rPr lang="mn-MN" dirty="0"/>
              <a:t>, сонгуулийн үеийн цагдаагийн байгууллагын хамгаалалт, зардал, хууль </a:t>
            </a:r>
            <a:r>
              <a:rPr lang="mn-MN" dirty="0" smtClean="0"/>
              <a:t>тогтоомж </a:t>
            </a:r>
            <a:r>
              <a:rPr lang="mn-MN" dirty="0"/>
              <a:t>зөрчигчдөд хүлээлгэх хариуцлага, түүний хэмжээ, сонгуулийн маргаан, зөрчил, </a:t>
            </a:r>
            <a:r>
              <a:rPr lang="mn-MN" dirty="0" smtClean="0"/>
              <a:t>шалгаж </a:t>
            </a:r>
            <a:r>
              <a:rPr lang="mn-MN" dirty="0"/>
              <a:t>шийдвэрлэх байгууллагууд зэрэг томоохон өөрчлөлтүүд оржээ.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4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612" y="1811619"/>
            <a:ext cx="8946541" cy="3293782"/>
          </a:xfrm>
        </p:spPr>
        <p:txBody>
          <a:bodyPr>
            <a:normAutofit lnSpcReduction="10000"/>
          </a:bodyPr>
          <a:lstStyle/>
          <a:p>
            <a:pPr algn="just"/>
            <a:r>
              <a:rPr lang="mn-MN" dirty="0"/>
              <a:t>Ээлжит сонгууль явагдах үед намуудын үйл ажиллагаа болон иргэдийн </a:t>
            </a:r>
            <a:r>
              <a:rPr lang="mn-MN" dirty="0" smtClean="0"/>
              <a:t>улс төрийн идэвх </a:t>
            </a:r>
            <a:r>
              <a:rPr lang="mn-MN" dirty="0"/>
              <a:t>сэргэж, сонгуулийн бэлтгэл ажлыг хангах, сонгуульд оролцох өрсөлдөөн нэмэгдэж </a:t>
            </a:r>
            <a:r>
              <a:rPr lang="mn-MN" dirty="0" smtClean="0"/>
              <a:t>ирдэг</a:t>
            </a:r>
            <a:r>
              <a:rPr lang="mn-MN" dirty="0"/>
              <a:t>. Түүнтэй холбоотойгоор сонгуулийн маргаан, хэрэг зөрчил гарах нь ихэсдэг. </a:t>
            </a:r>
          </a:p>
          <a:p>
            <a:pPr algn="just"/>
            <a:r>
              <a:rPr lang="mn-MN" dirty="0"/>
              <a:t>Сонгуулийн хэрэг, зөрчил маргааныг шалгаж, шийдвэрлэхэд баримтлах гол зарчим </a:t>
            </a:r>
            <a:r>
              <a:rPr lang="mn-MN" dirty="0" smtClean="0"/>
              <a:t>бол </a:t>
            </a:r>
            <a:r>
              <a:rPr lang="mn-MN" dirty="0"/>
              <a:t>зөрчил маргаан нь сонгуулийн тухай хууль тогтоомж зөрчсөн түүнтэй холбоотой </a:t>
            </a:r>
            <a:r>
              <a:rPr lang="mn-MN" dirty="0" smtClean="0"/>
              <a:t>эсэхэд </a:t>
            </a:r>
            <a:r>
              <a:rPr lang="mn-MN" dirty="0"/>
              <a:t>анхаарлаа хандуулах ёстой.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0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n-MN" sz="2000" dirty="0"/>
              <a:t>Сонгуулийн тухай хууль тогтоомжид заасан зарим нэр томьёог цагдаагийн алба </a:t>
            </a:r>
            <a:r>
              <a:rPr lang="mn-MN" sz="2000" dirty="0" smtClean="0"/>
              <a:t>хаагч </a:t>
            </a:r>
            <a:r>
              <a:rPr lang="mn-MN" sz="2000" dirty="0"/>
              <a:t>нар зайлшгүй мэдэж байх нь хэрэг, зөрчлийг </a:t>
            </a:r>
            <a:r>
              <a:rPr lang="mn-MN" sz="2000" dirty="0" smtClean="0"/>
              <a:t>шалгахад чухал ач </a:t>
            </a:r>
            <a:r>
              <a:rPr lang="mn-MN" sz="2000" dirty="0"/>
              <a:t>холбогдолтой </a:t>
            </a:r>
            <a:r>
              <a:rPr lang="mn-MN" sz="2000" dirty="0" smtClean="0"/>
              <a:t>байдаг</a:t>
            </a:r>
            <a:r>
              <a:rPr lang="mn-MN" sz="2000" dirty="0"/>
              <a:t>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n-MN" sz="2400" dirty="0"/>
              <a:t>Сонгуулийн тухай хуульд заасан </a:t>
            </a:r>
            <a:r>
              <a:rPr lang="mn-MN" sz="2400" dirty="0" smtClean="0">
                <a:solidFill>
                  <a:srgbClr val="FF0000"/>
                </a:solidFill>
              </a:rPr>
              <a:t>“</a:t>
            </a:r>
            <a:r>
              <a:rPr lang="mn-MN" sz="2400" dirty="0">
                <a:solidFill>
                  <a:srgbClr val="FF0000"/>
                </a:solidFill>
              </a:rPr>
              <a:t>сонгуулийн тухай хууль тогтоомж зөрчсөн болох нь тогтоогдсон</a:t>
            </a:r>
            <a:r>
              <a:rPr lang="mn-MN" sz="2400" dirty="0" smtClean="0">
                <a:solidFill>
                  <a:srgbClr val="FF0000"/>
                </a:solidFill>
              </a:rPr>
              <a:t>” </a:t>
            </a:r>
            <a:r>
              <a:rPr lang="mn-MN" sz="2400" dirty="0" smtClean="0"/>
              <a:t>гэж сонгуулийн </a:t>
            </a:r>
            <a:r>
              <a:rPr lang="mn-MN" sz="2400" dirty="0"/>
              <a:t>тухай хууль тогтоомж зөрчсөнийг шүүхээс тогтоосон хуулийн хүчин төгөлдөр </a:t>
            </a:r>
            <a:r>
              <a:rPr lang="mn-MN" sz="2400" dirty="0" smtClean="0"/>
              <a:t>шийдвэрийг </a:t>
            </a:r>
            <a:r>
              <a:rPr lang="mn-MN" sz="2400" dirty="0"/>
              <a:t>хуульд заасан бөгөөд мөн хуулийн 15 дугаар бүлгийн 117 дугаар зүйлд “энэ </a:t>
            </a:r>
            <a:r>
              <a:rPr lang="mn-MN" sz="2400" dirty="0" smtClean="0"/>
              <a:t>хуульд </a:t>
            </a:r>
            <a:r>
              <a:rPr lang="mn-MN" sz="2400" dirty="0"/>
              <a:t>заасан захиргааны зөрчлийг цагдаагийн байгууллага шалгана” гэсэн заалтуудаас </a:t>
            </a:r>
            <a:r>
              <a:rPr lang="mn-MN" sz="2400" dirty="0" smtClean="0"/>
              <a:t>сонгуулийн </a:t>
            </a:r>
            <a:r>
              <a:rPr lang="mn-MN" sz="2400" dirty="0"/>
              <a:t>тухай хууль тогтоомж зөрчсөн үйлдлийг цагдаагийн байгууллага шалгаж, </a:t>
            </a:r>
            <a:r>
              <a:rPr lang="mn-MN" sz="2400" dirty="0" smtClean="0"/>
              <a:t>шүүхэд </a:t>
            </a:r>
            <a:r>
              <a:rPr lang="mn-MN" sz="2400" dirty="0"/>
              <a:t>шилжүүлж, шийдвэрлүүлнэ гэж ойлгох нь зүйтэй.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918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2519081"/>
          </a:xfrm>
        </p:spPr>
        <p:txBody>
          <a:bodyPr>
            <a:noAutofit/>
          </a:bodyPr>
          <a:lstStyle/>
          <a:p>
            <a:pPr algn="just"/>
            <a:r>
              <a:rPr lang="mn-MN" sz="2400" dirty="0">
                <a:solidFill>
                  <a:srgbClr val="FF0000"/>
                </a:solidFill>
              </a:rPr>
              <a:t>“гарын үсэг хуурамчаар үйлдэх”  </a:t>
            </a:r>
            <a:r>
              <a:rPr lang="mn-MN" sz="2400" dirty="0"/>
              <a:t>гэж бүх төрлийн арга хэрэглэн /өөрөө, эсхүл өөр </a:t>
            </a:r>
            <a:r>
              <a:rPr lang="mn-MN" sz="2400" dirty="0" smtClean="0"/>
              <a:t>этгээдээр </a:t>
            </a:r>
            <a:r>
              <a:rPr lang="mn-MN" sz="2400" dirty="0"/>
              <a:t>үйлдүүлэх, техник хэрэгсэл ашиглах гэх мэт/ бусдын гарын үсгийг дуурайлгаж </a:t>
            </a:r>
            <a:r>
              <a:rPr lang="mn-MN" sz="2400" dirty="0" smtClean="0"/>
              <a:t>буюу </a:t>
            </a:r>
            <a:r>
              <a:rPr lang="mn-MN" sz="2400" dirty="0"/>
              <a:t>хуулбарлаж, эсхүл зохиож зурах, сонгуулийн эрхгүй хүмүүсээр гарын үсэг </a:t>
            </a:r>
            <a:r>
              <a:rPr lang="mn-MN" sz="2400" dirty="0" smtClean="0"/>
              <a:t>зуруулахыг</a:t>
            </a:r>
            <a:r>
              <a:rPr lang="mn-MN" sz="2400" dirty="0"/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5117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1972982"/>
          </a:xfrm>
        </p:spPr>
        <p:txBody>
          <a:bodyPr>
            <a:normAutofit/>
          </a:bodyPr>
          <a:lstStyle/>
          <a:p>
            <a:r>
              <a:rPr lang="mn-MN" sz="2400" dirty="0">
                <a:solidFill>
                  <a:srgbClr val="FF0000"/>
                </a:solidFill>
              </a:rPr>
              <a:t>“хуурч мэхлэх”  </a:t>
            </a:r>
            <a:r>
              <a:rPr lang="mn-MN" sz="2400" dirty="0"/>
              <a:t>гэж үг болон үйлдлээр бодит байдлыг гуйвуулах, нуун дарагдуулах, </a:t>
            </a:r>
            <a:r>
              <a:rPr lang="mn-MN" sz="2400" dirty="0" smtClean="0"/>
              <a:t>эсхүл </a:t>
            </a:r>
            <a:r>
              <a:rPr lang="mn-MN" sz="2400" dirty="0"/>
              <a:t>зохиомол байдлыг зориудаар бий болгохыг;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156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1110</Words>
  <Application>Microsoft Office PowerPoint</Application>
  <PresentationFormat>Widescreen</PresentationFormat>
  <Paragraphs>42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Сонгуулийн тухай хууль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Сонгуулийн тухай хууль тогтоомжид заасан зарим нэр томьёог цагдаагийн алба хаагч нар зайлшгүй мэдэж байх нь хэрэг, зөрчлийг шалгахад чухал ач холбогдолтой байдаг.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Сонгуулийн зөрчилд хариуцлага оногдуулах субьект нь:</vt:lpstr>
      <vt:lpstr>Сонгуулийн тухай хуулийн зөрчилд ногдуулах хариуцлага нь: </vt:lpstr>
      <vt:lpstr>PowerPoint Presentation</vt:lpstr>
      <vt:lpstr>Анхаарал хандуулсанд баярлалаа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Гэрэлт-Од.Ж д/ч ТЗЦХ</dc:creator>
  <cp:lastModifiedBy>Тогос.Ц ТЗЦХ</cp:lastModifiedBy>
  <cp:revision>5</cp:revision>
  <cp:lastPrinted>2017-01-06T05:23:33Z</cp:lastPrinted>
  <dcterms:created xsi:type="dcterms:W3CDTF">2016-05-30T23:51:36Z</dcterms:created>
  <dcterms:modified xsi:type="dcterms:W3CDTF">2017-01-06T05:25:54Z</dcterms:modified>
</cp:coreProperties>
</file>