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87F626-C3D8-44FE-B15D-2BFF3B65EC63}"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A4C34-9614-41B8-B0F1-E32BFE76F6B3}" type="slidenum">
              <a:rPr lang="en-US" smtClean="0"/>
              <a:t>‹#›</a:t>
            </a:fld>
            <a:endParaRPr lang="en-US"/>
          </a:p>
        </p:txBody>
      </p:sp>
    </p:spTree>
    <p:extLst>
      <p:ext uri="{BB962C8B-B14F-4D97-AF65-F5344CB8AC3E}">
        <p14:creationId xmlns:p14="http://schemas.microsoft.com/office/powerpoint/2010/main" val="21161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87F626-C3D8-44FE-B15D-2BFF3B65EC63}"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A4C34-9614-41B8-B0F1-E32BFE76F6B3}" type="slidenum">
              <a:rPr lang="en-US" smtClean="0"/>
              <a:t>‹#›</a:t>
            </a:fld>
            <a:endParaRPr lang="en-US"/>
          </a:p>
        </p:txBody>
      </p:sp>
    </p:spTree>
    <p:extLst>
      <p:ext uri="{BB962C8B-B14F-4D97-AF65-F5344CB8AC3E}">
        <p14:creationId xmlns:p14="http://schemas.microsoft.com/office/powerpoint/2010/main" val="358281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87F626-C3D8-44FE-B15D-2BFF3B65EC63}"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A4C34-9614-41B8-B0F1-E32BFE76F6B3}" type="slidenum">
              <a:rPr lang="en-US" smtClean="0"/>
              <a:t>‹#›</a:t>
            </a:fld>
            <a:endParaRPr lang="en-US"/>
          </a:p>
        </p:txBody>
      </p:sp>
    </p:spTree>
    <p:extLst>
      <p:ext uri="{BB962C8B-B14F-4D97-AF65-F5344CB8AC3E}">
        <p14:creationId xmlns:p14="http://schemas.microsoft.com/office/powerpoint/2010/main" val="178497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30725"/>
          </a:xfrm>
        </p:spPr>
        <p:txBody>
          <a:bodyPr rtlCol="0">
            <a:normAutofit/>
          </a:bodyPr>
          <a:lstStyle/>
          <a:p>
            <a:pPr lvl="0"/>
            <a:endParaRPr lang="en-US" noProof="0" smtClean="0"/>
          </a:p>
        </p:txBody>
      </p:sp>
      <p:sp>
        <p:nvSpPr>
          <p:cNvPr id="5" name="Rectangle 26"/>
          <p:cNvSpPr>
            <a:spLocks noGrp="1" noChangeArrowheads="1"/>
          </p:cNvSpPr>
          <p:nvPr>
            <p:ph type="ftr" sz="quarter" idx="10"/>
          </p:nvPr>
        </p:nvSpPr>
        <p:spPr/>
        <p:txBody>
          <a:bodyPr/>
          <a:lstStyle>
            <a:lvl1pPr>
              <a:defRPr smtClean="0"/>
            </a:lvl1pPr>
          </a:lstStyle>
          <a:p>
            <a:pPr>
              <a:defRPr/>
            </a:pPr>
            <a:endParaRPr lang="en-US"/>
          </a:p>
        </p:txBody>
      </p:sp>
      <p:sp>
        <p:nvSpPr>
          <p:cNvPr id="6" name="Rectangle 27"/>
          <p:cNvSpPr>
            <a:spLocks noGrp="1" noChangeArrowheads="1"/>
          </p:cNvSpPr>
          <p:nvPr>
            <p:ph type="sldNum" sz="quarter" idx="11"/>
          </p:nvPr>
        </p:nvSpPr>
        <p:spPr/>
        <p:txBody>
          <a:bodyPr/>
          <a:lstStyle>
            <a:lvl1pPr>
              <a:defRPr smtClean="0"/>
            </a:lvl1pPr>
          </a:lstStyle>
          <a:p>
            <a:pPr>
              <a:defRPr/>
            </a:pPr>
            <a:fld id="{CF5EFB72-7A74-4A41-88B4-760CCF55A39D}" type="slidenum">
              <a:rPr lang="ru-RU"/>
              <a:pPr>
                <a:defRPr/>
              </a:pPr>
              <a:t>‹#›</a:t>
            </a:fld>
            <a:endParaRPr lang="ru-RU"/>
          </a:p>
        </p:txBody>
      </p:sp>
      <p:sp>
        <p:nvSpPr>
          <p:cNvPr id="7" name="Rectangle 28"/>
          <p:cNvSpPr>
            <a:spLocks noGrp="1" noChangeArrowheads="1"/>
          </p:cNvSpPr>
          <p:nvPr>
            <p:ph type="dt" sz="half"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1464720949"/>
      </p:ext>
    </p:extLst>
  </p:cSld>
  <p:clrMapOvr>
    <a:masterClrMapping/>
  </p:clrMapOvr>
  <p:transition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87F626-C3D8-44FE-B15D-2BFF3B65EC63}"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A4C34-9614-41B8-B0F1-E32BFE76F6B3}" type="slidenum">
              <a:rPr lang="en-US" smtClean="0"/>
              <a:t>‹#›</a:t>
            </a:fld>
            <a:endParaRPr lang="en-US"/>
          </a:p>
        </p:txBody>
      </p:sp>
    </p:spTree>
    <p:extLst>
      <p:ext uri="{BB962C8B-B14F-4D97-AF65-F5344CB8AC3E}">
        <p14:creationId xmlns:p14="http://schemas.microsoft.com/office/powerpoint/2010/main" val="5575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87F626-C3D8-44FE-B15D-2BFF3B65EC63}"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A4C34-9614-41B8-B0F1-E32BFE76F6B3}" type="slidenum">
              <a:rPr lang="en-US" smtClean="0"/>
              <a:t>‹#›</a:t>
            </a:fld>
            <a:endParaRPr lang="en-US"/>
          </a:p>
        </p:txBody>
      </p:sp>
    </p:spTree>
    <p:extLst>
      <p:ext uri="{BB962C8B-B14F-4D97-AF65-F5344CB8AC3E}">
        <p14:creationId xmlns:p14="http://schemas.microsoft.com/office/powerpoint/2010/main" val="128835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87F626-C3D8-44FE-B15D-2BFF3B65EC63}"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A4C34-9614-41B8-B0F1-E32BFE76F6B3}" type="slidenum">
              <a:rPr lang="en-US" smtClean="0"/>
              <a:t>‹#›</a:t>
            </a:fld>
            <a:endParaRPr lang="en-US"/>
          </a:p>
        </p:txBody>
      </p:sp>
    </p:spTree>
    <p:extLst>
      <p:ext uri="{BB962C8B-B14F-4D97-AF65-F5344CB8AC3E}">
        <p14:creationId xmlns:p14="http://schemas.microsoft.com/office/powerpoint/2010/main" val="296824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87F626-C3D8-44FE-B15D-2BFF3B65EC63}" type="datetimeFigureOut">
              <a:rPr lang="en-US" smtClean="0"/>
              <a:t>7/28/2015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A4C34-9614-41B8-B0F1-E32BFE76F6B3}" type="slidenum">
              <a:rPr lang="en-US" smtClean="0"/>
              <a:t>‹#›</a:t>
            </a:fld>
            <a:endParaRPr lang="en-US"/>
          </a:p>
        </p:txBody>
      </p:sp>
    </p:spTree>
    <p:extLst>
      <p:ext uri="{BB962C8B-B14F-4D97-AF65-F5344CB8AC3E}">
        <p14:creationId xmlns:p14="http://schemas.microsoft.com/office/powerpoint/2010/main" val="269683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87F626-C3D8-44FE-B15D-2BFF3B65EC63}" type="datetimeFigureOut">
              <a:rPr lang="en-US" smtClean="0"/>
              <a:t>7/28/2015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A4C34-9614-41B8-B0F1-E32BFE76F6B3}" type="slidenum">
              <a:rPr lang="en-US" smtClean="0"/>
              <a:t>‹#›</a:t>
            </a:fld>
            <a:endParaRPr lang="en-US"/>
          </a:p>
        </p:txBody>
      </p:sp>
    </p:spTree>
    <p:extLst>
      <p:ext uri="{BB962C8B-B14F-4D97-AF65-F5344CB8AC3E}">
        <p14:creationId xmlns:p14="http://schemas.microsoft.com/office/powerpoint/2010/main" val="109839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7F626-C3D8-44FE-B15D-2BFF3B65EC63}" type="datetimeFigureOut">
              <a:rPr lang="en-US" smtClean="0"/>
              <a:t>7/28/2015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A4C34-9614-41B8-B0F1-E32BFE76F6B3}" type="slidenum">
              <a:rPr lang="en-US" smtClean="0"/>
              <a:t>‹#›</a:t>
            </a:fld>
            <a:endParaRPr lang="en-US"/>
          </a:p>
        </p:txBody>
      </p:sp>
    </p:spTree>
    <p:extLst>
      <p:ext uri="{BB962C8B-B14F-4D97-AF65-F5344CB8AC3E}">
        <p14:creationId xmlns:p14="http://schemas.microsoft.com/office/powerpoint/2010/main" val="143083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87F626-C3D8-44FE-B15D-2BFF3B65EC63}"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A4C34-9614-41B8-B0F1-E32BFE76F6B3}" type="slidenum">
              <a:rPr lang="en-US" smtClean="0"/>
              <a:t>‹#›</a:t>
            </a:fld>
            <a:endParaRPr lang="en-US"/>
          </a:p>
        </p:txBody>
      </p:sp>
    </p:spTree>
    <p:extLst>
      <p:ext uri="{BB962C8B-B14F-4D97-AF65-F5344CB8AC3E}">
        <p14:creationId xmlns:p14="http://schemas.microsoft.com/office/powerpoint/2010/main" val="299548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87F626-C3D8-44FE-B15D-2BFF3B65EC63}"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A4C34-9614-41B8-B0F1-E32BFE76F6B3}" type="slidenum">
              <a:rPr lang="en-US" smtClean="0"/>
              <a:t>‹#›</a:t>
            </a:fld>
            <a:endParaRPr lang="en-US"/>
          </a:p>
        </p:txBody>
      </p:sp>
    </p:spTree>
    <p:extLst>
      <p:ext uri="{BB962C8B-B14F-4D97-AF65-F5344CB8AC3E}">
        <p14:creationId xmlns:p14="http://schemas.microsoft.com/office/powerpoint/2010/main" val="388072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7F626-C3D8-44FE-B15D-2BFF3B65EC63}" type="datetimeFigureOut">
              <a:rPr lang="en-US" smtClean="0"/>
              <a:t>7/28/2015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A4C34-9614-41B8-B0F1-E32BFE76F6B3}" type="slidenum">
              <a:rPr lang="en-US" smtClean="0"/>
              <a:t>‹#›</a:t>
            </a:fld>
            <a:endParaRPr lang="en-US"/>
          </a:p>
        </p:txBody>
      </p:sp>
    </p:spTree>
    <p:extLst>
      <p:ext uri="{BB962C8B-B14F-4D97-AF65-F5344CB8AC3E}">
        <p14:creationId xmlns:p14="http://schemas.microsoft.com/office/powerpoint/2010/main" val="2883616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0" y="228600"/>
            <a:ext cx="6400800" cy="1066800"/>
          </a:xfrm>
          <a:noFill/>
        </p:spPr>
        <p:txBody>
          <a:bodyPr>
            <a:normAutofit/>
          </a:bodyPr>
          <a:lstStyle/>
          <a:p>
            <a:pPr algn="ctr" eaLnBrk="1" hangingPunct="1"/>
            <a:r>
              <a:rPr lang="en-US" sz="3600" b="1" dirty="0">
                <a:solidFill>
                  <a:schemeClr val="accent1">
                    <a:lumMod val="50000"/>
                  </a:schemeClr>
                </a:solidFill>
                <a:latin typeface="Arial Mon" pitchFamily="34" charset="0"/>
                <a:cs typeface="Arial" charset="0"/>
              </a:rPr>
              <a:t>ÒÀÌÃÀ, ÒÝÌÄÝÃ</a:t>
            </a:r>
            <a:r>
              <a:rPr lang="mn-MN" sz="3600" b="1" i="1" dirty="0">
                <a:solidFill>
                  <a:schemeClr val="accent1">
                    <a:lumMod val="50000"/>
                  </a:schemeClr>
                </a:solidFill>
                <a:latin typeface="Arial Mon" pitchFamily="34" charset="0"/>
                <a:cs typeface="Arial" charset="0"/>
              </a:rPr>
              <a:t/>
            </a:r>
            <a:br>
              <a:rPr lang="mn-MN" sz="3600" b="1" i="1" dirty="0">
                <a:solidFill>
                  <a:schemeClr val="accent1">
                    <a:lumMod val="50000"/>
                  </a:schemeClr>
                </a:solidFill>
                <a:latin typeface="Arial Mon" pitchFamily="34" charset="0"/>
                <a:cs typeface="Arial" charset="0"/>
              </a:rPr>
            </a:br>
            <a:endParaRPr lang="en-US" sz="2400" i="1" dirty="0">
              <a:solidFill>
                <a:srgbClr val="FF0000"/>
              </a:solidFill>
              <a:latin typeface="Arial Mon" pitchFamily="34" charset="0"/>
              <a:cs typeface="Arial" charset="0"/>
            </a:endParaRPr>
          </a:p>
        </p:txBody>
      </p:sp>
      <p:sp>
        <p:nvSpPr>
          <p:cNvPr id="13315" name="Rectangle 3"/>
          <p:cNvSpPr>
            <a:spLocks noGrp="1" noChangeArrowheads="1"/>
          </p:cNvSpPr>
          <p:nvPr>
            <p:ph type="body" sz="half" idx="1"/>
          </p:nvPr>
        </p:nvSpPr>
        <p:spPr>
          <a:xfrm>
            <a:off x="1676400" y="1447800"/>
            <a:ext cx="8839200" cy="4495800"/>
          </a:xfrm>
          <a:noFill/>
        </p:spPr>
        <p:txBody>
          <a:bodyPr/>
          <a:lstStyle/>
          <a:p>
            <a:pPr algn="ctr" eaLnBrk="1" hangingPunct="1">
              <a:buFont typeface="Wingdings" pitchFamily="2" charset="2"/>
              <a:buNone/>
            </a:pPr>
            <a:endParaRPr lang="en-US" sz="2000" b="1" dirty="0">
              <a:solidFill>
                <a:schemeClr val="bg2"/>
              </a:solidFill>
              <a:latin typeface="Arial Mon" pitchFamily="34" charset="0"/>
            </a:endParaRPr>
          </a:p>
          <a:p>
            <a:pPr algn="ctr" eaLnBrk="1" hangingPunct="1">
              <a:buFont typeface="Wingdings" pitchFamily="2" charset="2"/>
              <a:buNone/>
            </a:pPr>
            <a:r>
              <a:rPr lang="mn-MN" sz="3600" b="1" dirty="0">
                <a:latin typeface="Arial" charset="0"/>
                <a:cs typeface="Arial" charset="0"/>
              </a:rPr>
              <a:t>Гарын үсэг зурагдсан хэсгийг оролцуулж</a:t>
            </a:r>
            <a:r>
              <a:rPr lang="en-US" sz="3600" b="1" dirty="0">
                <a:latin typeface="Arial Mon" pitchFamily="34" charset="0"/>
                <a:cs typeface="Arial" charset="0"/>
              </a:rPr>
              <a:t>, </a:t>
            </a:r>
            <a:r>
              <a:rPr lang="en-US" sz="3600" b="1" dirty="0" err="1">
                <a:latin typeface="Arial Mon" pitchFamily="34" charset="0"/>
                <a:cs typeface="Arial" charset="0"/>
              </a:rPr>
              <a:t>á¿ðýí</a:t>
            </a:r>
            <a:r>
              <a:rPr lang="en-US" sz="3600" b="1" dirty="0">
                <a:latin typeface="Arial Mon" pitchFamily="34" charset="0"/>
                <a:cs typeface="Arial" charset="0"/>
              </a:rPr>
              <a:t>, </a:t>
            </a:r>
            <a:r>
              <a:rPr lang="en-US" sz="3600" b="1" dirty="0" err="1">
                <a:latin typeface="Arial Mon" pitchFamily="34" charset="0"/>
                <a:cs typeface="Arial" charset="0"/>
              </a:rPr>
              <a:t>òîä</a:t>
            </a:r>
            <a:r>
              <a:rPr lang="en-US" sz="3600" b="1" dirty="0">
                <a:latin typeface="Arial Mon" pitchFamily="34" charset="0"/>
                <a:cs typeface="Arial" charset="0"/>
              </a:rPr>
              <a:t>, </a:t>
            </a:r>
            <a:r>
              <a:rPr lang="en-US" sz="3600" b="1" dirty="0" err="1">
                <a:latin typeface="Arial Mon" pitchFamily="34" charset="0"/>
                <a:cs typeface="Arial" charset="0"/>
              </a:rPr>
              <a:t>òýãø</a:t>
            </a:r>
            <a:r>
              <a:rPr lang="en-US" sz="3600" b="1" dirty="0">
                <a:latin typeface="Arial Mon" pitchFamily="34" charset="0"/>
                <a:cs typeface="Arial" charset="0"/>
              </a:rPr>
              <a:t> </a:t>
            </a:r>
            <a:r>
              <a:rPr lang="en-US" sz="3600" b="1" dirty="0" err="1">
                <a:latin typeface="Arial Mon" pitchFamily="34" charset="0"/>
                <a:cs typeface="Arial" charset="0"/>
              </a:rPr>
              <a:t>äàðíà</a:t>
            </a:r>
            <a:r>
              <a:rPr lang="mn-MN" sz="3600" b="1" dirty="0">
                <a:latin typeface="Arial" charset="0"/>
                <a:cs typeface="Arial" charset="0"/>
              </a:rPr>
              <a:t>.</a:t>
            </a:r>
          </a:p>
          <a:p>
            <a:pPr algn="ctr" eaLnBrk="1" hangingPunct="1">
              <a:buFont typeface="Wingdings" pitchFamily="2" charset="2"/>
              <a:buNone/>
            </a:pPr>
            <a:endParaRPr lang="en-US" b="1" i="1" dirty="0">
              <a:solidFill>
                <a:srgbClr val="0070C0"/>
              </a:solidFill>
              <a:latin typeface="Arial Mon" pitchFamily="34" charset="0"/>
              <a:cs typeface="Arial" charset="0"/>
            </a:endParaRPr>
          </a:p>
          <a:p>
            <a:pPr algn="ctr" eaLnBrk="1" hangingPunct="1">
              <a:buFont typeface="Wingdings" pitchFamily="2" charset="2"/>
              <a:buNone/>
            </a:pPr>
            <a:r>
              <a:rPr lang="en-US" b="1" i="1" dirty="0">
                <a:solidFill>
                  <a:srgbClr val="0070C0"/>
                </a:solidFill>
                <a:latin typeface="Arial Mon" pitchFamily="34" charset="0"/>
                <a:cs typeface="Arial" charset="0"/>
              </a:rPr>
              <a:t>/</a:t>
            </a:r>
            <a:r>
              <a:rPr lang="mn-MN" b="1" dirty="0">
                <a:solidFill>
                  <a:schemeClr val="accent1">
                    <a:lumMod val="75000"/>
                  </a:schemeClr>
                </a:solidFill>
                <a:latin typeface="Arial" charset="0"/>
                <a:cs typeface="Arial" charset="0"/>
              </a:rPr>
              <a:t>Тамгыг </a:t>
            </a:r>
            <a:r>
              <a:rPr lang="mn-MN" b="1" dirty="0">
                <a:solidFill>
                  <a:srgbClr val="0070C0"/>
                </a:solidFill>
                <a:latin typeface="Arial" charset="0"/>
                <a:cs typeface="Arial" charset="0"/>
              </a:rPr>
              <a:t>байгууллагын дарга, орлогчийн, </a:t>
            </a:r>
            <a:r>
              <a:rPr lang="mn-MN" b="1" dirty="0">
                <a:solidFill>
                  <a:schemeClr val="accent1">
                    <a:lumMod val="75000"/>
                  </a:schemeClr>
                </a:solidFill>
                <a:latin typeface="Arial" charset="0"/>
                <a:cs typeface="Arial" charset="0"/>
              </a:rPr>
              <a:t>тэмдгийг</a:t>
            </a:r>
            <a:r>
              <a:rPr lang="mn-MN" b="1" dirty="0">
                <a:solidFill>
                  <a:srgbClr val="0070C0"/>
                </a:solidFill>
                <a:latin typeface="Arial" charset="0"/>
                <a:cs typeface="Arial" charset="0"/>
              </a:rPr>
              <a:t> зохион байгуулалтын нэгжийн даргын гарын үсэг зурсан албан бичиг дээр дарна</a:t>
            </a:r>
            <a:r>
              <a:rPr lang="en-US" b="1" dirty="0">
                <a:solidFill>
                  <a:srgbClr val="0070C0"/>
                </a:solidFill>
                <a:latin typeface="Arial Mon" pitchFamily="34" charset="0"/>
                <a:cs typeface="Arial" charset="0"/>
              </a:rPr>
              <a:t>/ </a:t>
            </a:r>
          </a:p>
        </p:txBody>
      </p:sp>
    </p:spTree>
    <p:extLst>
      <p:ext uri="{BB962C8B-B14F-4D97-AF65-F5344CB8AC3E}">
        <p14:creationId xmlns:p14="http://schemas.microsoft.com/office/powerpoint/2010/main" val="711041075"/>
      </p:ext>
    </p:extLst>
  </p:cSld>
  <p:clrMapOvr>
    <a:masterClrMapping/>
  </p:clrMapOvr>
  <p:transition advClick="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2971801" y="0"/>
          <a:ext cx="6553199" cy="6858000"/>
        </p:xfrm>
        <a:graphic>
          <a:graphicData uri="http://schemas.openxmlformats.org/presentationml/2006/ole">
            <mc:AlternateContent xmlns:mc="http://schemas.openxmlformats.org/markup-compatibility/2006">
              <mc:Choice xmlns:v="urn:schemas-microsoft-com:vml" Requires="v">
                <p:oleObj spid="_x0000_s2050" name="Acrobat Document" r:id="rId3" imgW="6873480" imgH="9495000" progId="AcroExch.Document.7">
                  <p:embed/>
                </p:oleObj>
              </mc:Choice>
              <mc:Fallback>
                <p:oleObj name="Acrobat Document" r:id="rId3" imgW="6873480" imgH="94950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1" y="0"/>
                        <a:ext cx="65531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Oval 2"/>
          <p:cNvSpPr/>
          <p:nvPr/>
        </p:nvSpPr>
        <p:spPr>
          <a:xfrm>
            <a:off x="1524000" y="5486400"/>
            <a:ext cx="22098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27. </a:t>
            </a:r>
            <a:r>
              <a:rPr lang="mn-MN" sz="1400" dirty="0">
                <a:solidFill>
                  <a:schemeClr val="tx1"/>
                </a:solidFill>
                <a:latin typeface="Arial" pitchFamily="34" charset="0"/>
                <a:cs typeface="Arial" pitchFamily="34" charset="0"/>
              </a:rPr>
              <a:t>Санамжид байгаа мэдээллииг эрж хайх тэмдэглэл</a:t>
            </a:r>
            <a:endParaRPr lang="en-US" sz="1400" dirty="0">
              <a:solidFill>
                <a:schemeClr val="tx1"/>
              </a:solidFill>
            </a:endParaRPr>
          </a:p>
        </p:txBody>
      </p:sp>
      <p:cxnSp>
        <p:nvCxnSpPr>
          <p:cNvPr id="5" name="Straight Arrow Connector 4"/>
          <p:cNvCxnSpPr>
            <a:stCxn id="3" idx="6"/>
          </p:cNvCxnSpPr>
          <p:nvPr/>
        </p:nvCxnSpPr>
        <p:spPr>
          <a:xfrm>
            <a:off x="3733800" y="5943600"/>
            <a:ext cx="12954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7001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381000"/>
          </a:xfrm>
          <a:noFill/>
        </p:spPr>
        <p:txBody>
          <a:bodyPr>
            <a:normAutofit fontScale="90000"/>
          </a:bodyPr>
          <a:lstStyle/>
          <a:p>
            <a:pPr algn="ctr"/>
            <a:r>
              <a:rPr lang="mn-MN" sz="3200" dirty="0">
                <a:latin typeface="Arial" pitchFamily="34" charset="0"/>
                <a:cs typeface="Arial" pitchFamily="34" charset="0"/>
              </a:rPr>
              <a:t>  </a:t>
            </a:r>
            <a:r>
              <a:rPr lang="mn-MN" sz="2700" b="1" cap="all" dirty="0">
                <a:latin typeface="Arial" pitchFamily="34" charset="0"/>
                <a:cs typeface="Arial" pitchFamily="34" charset="0"/>
              </a:rPr>
              <a:t>Баримт бичгийг шийдвэрлэх хугацаа</a:t>
            </a:r>
            <a:endParaRPr lang="en-US" sz="2700" b="1" cap="all" dirty="0">
              <a:latin typeface="Arial" pitchFamily="34" charset="0"/>
              <a:cs typeface="Arial" pitchFamily="34" charset="0"/>
            </a:endParaRPr>
          </a:p>
        </p:txBody>
      </p:sp>
      <p:sp>
        <p:nvSpPr>
          <p:cNvPr id="3" name="Content Placeholder 2"/>
          <p:cNvSpPr>
            <a:spLocks noGrp="1"/>
          </p:cNvSpPr>
          <p:nvPr>
            <p:ph idx="1"/>
          </p:nvPr>
        </p:nvSpPr>
        <p:spPr>
          <a:xfrm>
            <a:off x="1981200" y="1066800"/>
            <a:ext cx="8229600" cy="5562600"/>
          </a:xfrm>
          <a:noFill/>
        </p:spPr>
        <p:txBody>
          <a:bodyPr>
            <a:normAutofit fontScale="92500" lnSpcReduction="20000"/>
          </a:bodyPr>
          <a:lstStyle/>
          <a:p>
            <a:pPr algn="just">
              <a:buNone/>
            </a:pPr>
            <a:r>
              <a:rPr lang="mn-MN" dirty="0" smtClean="0">
                <a:latin typeface="Arial" pitchFamily="34" charset="0"/>
                <a:cs typeface="Arial" pitchFamily="34" charset="0"/>
              </a:rPr>
              <a:t>		Хугацааг байгууллагын дотоодод баталж мөрдүүлсэн өдрөөс, ирсэн бичгийг бүртгэж, цохолт хийн, холбогдох ажилтанд шилжүүлсэн өдрөөс эхэлж тооцно.</a:t>
            </a:r>
          </a:p>
          <a:p>
            <a:pPr>
              <a:buNone/>
            </a:pPr>
            <a:r>
              <a:rPr lang="mn-MN" dirty="0" smtClean="0">
                <a:latin typeface="Arial" pitchFamily="34" charset="0"/>
                <a:cs typeface="Arial" pitchFamily="34" charset="0"/>
              </a:rPr>
              <a:t>		</a:t>
            </a:r>
            <a:r>
              <a:rPr lang="mn-MN" b="1" dirty="0" smtClean="0">
                <a:effectLst>
                  <a:outerShdw blurRad="38100" dist="38100" dir="2700000" algn="tl">
                    <a:srgbClr val="000000">
                      <a:alpha val="43137"/>
                    </a:srgbClr>
                  </a:outerShdw>
                </a:effectLst>
                <a:latin typeface="Arial" pitchFamily="34" charset="0"/>
                <a:cs typeface="Arial" pitchFamily="34" charset="0"/>
              </a:rPr>
              <a:t>Баримт бичгээр тавьсан асуудлыг дараах хугацаанд шийдвэрлэнэ:</a:t>
            </a:r>
          </a:p>
          <a:p>
            <a:pPr algn="just"/>
            <a:r>
              <a:rPr lang="mn-MN" dirty="0" smtClean="0">
                <a:latin typeface="Arial" pitchFamily="34" charset="0"/>
                <a:cs typeface="Arial" pitchFamily="34" charset="0"/>
              </a:rPr>
              <a:t>Шууд шийдвэрлэж болох асуудлыг </a:t>
            </a:r>
            <a:r>
              <a:rPr lang="mn-MN"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mn-MN"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3,</a:t>
            </a:r>
            <a:r>
              <a:rPr lang="mn-MN" dirty="0" smtClean="0">
                <a:latin typeface="Arial" pitchFamily="34" charset="0"/>
                <a:cs typeface="Arial" pitchFamily="34" charset="0"/>
              </a:rPr>
              <a:t> бусад асуудлыг </a:t>
            </a:r>
            <a:r>
              <a:rPr lang="mn-MN"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10</a:t>
            </a:r>
            <a:r>
              <a:rPr lang="mn-MN" dirty="0" smtClean="0">
                <a:solidFill>
                  <a:srgbClr val="FF0000"/>
                </a:solidFill>
                <a:latin typeface="Arial" pitchFamily="34" charset="0"/>
                <a:cs typeface="Arial" pitchFamily="34" charset="0"/>
              </a:rPr>
              <a:t> </a:t>
            </a:r>
            <a:r>
              <a:rPr lang="mn-MN" dirty="0" smtClean="0">
                <a:latin typeface="Arial" pitchFamily="34" charset="0"/>
                <a:cs typeface="Arial" pitchFamily="34" charset="0"/>
              </a:rPr>
              <a:t>хоногт</a:t>
            </a:r>
          </a:p>
          <a:p>
            <a:pPr algn="just"/>
            <a:r>
              <a:rPr lang="mn-MN" dirty="0" smtClean="0">
                <a:latin typeface="Arial" pitchFamily="34" charset="0"/>
                <a:cs typeface="Arial" pitchFamily="34" charset="0"/>
              </a:rPr>
              <a:t>Бусад байгууллагатай хамтарч шийдэх, нэмэлт судалгаа, тодруулга хийх бол </a:t>
            </a:r>
            <a:r>
              <a:rPr lang="mn-MN"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30</a:t>
            </a:r>
            <a:r>
              <a:rPr lang="mn-MN" dirty="0" smtClean="0">
                <a:latin typeface="Arial" pitchFamily="34" charset="0"/>
                <a:cs typeface="Arial" pitchFamily="34" charset="0"/>
              </a:rPr>
              <a:t> хоногийн дотор</a:t>
            </a:r>
          </a:p>
          <a:p>
            <a:pPr algn="just"/>
            <a:r>
              <a:rPr lang="mn-MN" dirty="0" smtClean="0">
                <a:latin typeface="Arial" pitchFamily="34" charset="0"/>
                <a:cs typeface="Arial" pitchFamily="34" charset="0"/>
              </a:rPr>
              <a:t>Шийдвэрлэх хугацааг заасан бол дурдсан хугацаанд</a:t>
            </a:r>
          </a:p>
          <a:p>
            <a:pPr algn="just"/>
            <a:r>
              <a:rPr lang="mn-MN" dirty="0" smtClean="0">
                <a:latin typeface="Arial" pitchFamily="34" charset="0"/>
                <a:cs typeface="Arial" pitchFamily="34" charset="0"/>
              </a:rPr>
              <a:t>Яаралтай албан бичиг, захидлын хариуг </a:t>
            </a:r>
            <a:r>
              <a:rPr lang="mn-MN"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-3</a:t>
            </a:r>
            <a:r>
              <a:rPr lang="mn-MN"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mn-MN" dirty="0" smtClean="0">
                <a:latin typeface="Arial" pitchFamily="34" charset="0"/>
                <a:cs typeface="Arial" pitchFamily="34" charset="0"/>
              </a:rPr>
              <a:t>хоногт</a:t>
            </a:r>
          </a:p>
          <a:p>
            <a:pPr algn="just"/>
            <a:r>
              <a:rPr lang="mn-MN" dirty="0" smtClean="0">
                <a:latin typeface="Arial" pitchFamily="34" charset="0"/>
                <a:cs typeface="Arial" pitchFamily="34" charset="0"/>
              </a:rPr>
              <a:t>Өргөдөл гомдлыг хуулийн хугацаанд</a:t>
            </a:r>
          </a:p>
          <a:p>
            <a:pPr>
              <a:buNone/>
            </a:pPr>
            <a:endParaRPr lang="mn-MN" dirty="0" smtClean="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8732002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mn-MN" sz="3200" b="1" cap="all" dirty="0">
                <a:latin typeface="Arial" pitchFamily="34" charset="0"/>
                <a:cs typeface="Arial" pitchFamily="34" charset="0"/>
              </a:rPr>
              <a:t>Тушаалын бичвэр </a:t>
            </a:r>
            <a:endParaRPr lang="en-US" sz="3200" b="1" cap="all" dirty="0">
              <a:latin typeface="Arial" pitchFamily="34" charset="0"/>
              <a:cs typeface="Arial" pitchFamily="34" charset="0"/>
            </a:endParaRPr>
          </a:p>
        </p:txBody>
      </p:sp>
      <p:sp>
        <p:nvSpPr>
          <p:cNvPr id="3" name="Content Placeholder 2"/>
          <p:cNvSpPr>
            <a:spLocks noGrp="1"/>
          </p:cNvSpPr>
          <p:nvPr>
            <p:ph idx="1"/>
          </p:nvPr>
        </p:nvSpPr>
        <p:spPr>
          <a:xfrm>
            <a:off x="1981200" y="1600200"/>
            <a:ext cx="7543800" cy="4724400"/>
          </a:xfrm>
          <a:noFill/>
        </p:spPr>
        <p:txBody>
          <a:bodyPr>
            <a:normAutofit/>
          </a:bodyPr>
          <a:lstStyle/>
          <a:p>
            <a:pPr algn="ctr">
              <a:buNone/>
            </a:pPr>
            <a:r>
              <a:rPr lang="mn-MN" dirty="0" smtClean="0">
                <a:latin typeface="Arial" pitchFamily="34" charset="0"/>
                <a:cs typeface="Arial" pitchFamily="34" charset="0"/>
              </a:rPr>
              <a:t>       </a:t>
            </a:r>
            <a:endParaRPr lang="mn-MN" sz="3200" dirty="0">
              <a:latin typeface="Arial" pitchFamily="34" charset="0"/>
              <a:cs typeface="Arial" pitchFamily="34" charset="0"/>
            </a:endParaRPr>
          </a:p>
          <a:p>
            <a:pPr algn="ctr">
              <a:buNone/>
            </a:pPr>
            <a:endParaRPr lang="mn-MN" sz="3200" dirty="0">
              <a:latin typeface="Arial" pitchFamily="34" charset="0"/>
              <a:cs typeface="Arial" pitchFamily="34" charset="0"/>
            </a:endParaRPr>
          </a:p>
          <a:p>
            <a:pPr algn="just"/>
            <a:r>
              <a:rPr lang="mn-MN" sz="4000" dirty="0">
                <a:latin typeface="Arial" pitchFamily="34" charset="0"/>
                <a:cs typeface="Arial" pitchFamily="34" charset="0"/>
              </a:rPr>
              <a:t>Тэмдэглэх </a:t>
            </a:r>
          </a:p>
          <a:p>
            <a:pPr algn="just"/>
            <a:r>
              <a:rPr lang="mn-MN" sz="4000" dirty="0">
                <a:latin typeface="Arial" pitchFamily="34" charset="0"/>
                <a:cs typeface="Arial" pitchFamily="34" charset="0"/>
              </a:rPr>
              <a:t>Захирамжлах гэсэн 2 хэсгээс бүрдэнэ. </a:t>
            </a:r>
          </a:p>
          <a:p>
            <a:pPr algn="just">
              <a:buNone/>
            </a:pPr>
            <a:r>
              <a:rPr lang="mn-MN" dirty="0" smtClean="0">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1434953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4200" y="381000"/>
            <a:ext cx="7086600" cy="1066800"/>
          </a:xfrm>
        </p:spPr>
        <p:txBody>
          <a:bodyPr>
            <a:normAutofit/>
          </a:bodyPr>
          <a:lstStyle/>
          <a:p>
            <a:r>
              <a:rPr lang="mn-MN" sz="3600" dirty="0">
                <a:solidFill>
                  <a:schemeClr val="accent2">
                    <a:lumMod val="50000"/>
                  </a:schemeClr>
                </a:solidFill>
                <a:latin typeface="Arial" pitchFamily="34" charset="0"/>
                <a:cs typeface="Arial" pitchFamily="34" charset="0"/>
              </a:rPr>
              <a:t>Тушаалын тэмдэглэх хэсэгт:</a:t>
            </a:r>
            <a:endParaRPr lang="en-US" sz="3600" dirty="0">
              <a:solidFill>
                <a:schemeClr val="accent2">
                  <a:lumMod val="50000"/>
                </a:schemeClr>
              </a:solidFill>
            </a:endParaRPr>
          </a:p>
        </p:txBody>
      </p:sp>
      <p:sp>
        <p:nvSpPr>
          <p:cNvPr id="2" name="Title 1"/>
          <p:cNvSpPr>
            <a:spLocks noGrp="1"/>
          </p:cNvSpPr>
          <p:nvPr>
            <p:ph type="title"/>
          </p:nvPr>
        </p:nvSpPr>
        <p:spPr>
          <a:xfrm>
            <a:off x="2057400" y="1828800"/>
            <a:ext cx="8153400" cy="4419600"/>
          </a:xfrm>
        </p:spPr>
        <p:txBody>
          <a:bodyPr>
            <a:normAutofit fontScale="90000"/>
          </a:bodyPr>
          <a:lstStyle/>
          <a:p>
            <a:pPr algn="just"/>
            <a:r>
              <a:rPr lang="mn-MN" sz="2800" dirty="0">
                <a:latin typeface="Arial" pitchFamily="34" charset="0"/>
                <a:cs typeface="Arial" pitchFamily="34" charset="0"/>
              </a:rPr>
              <a:t>	1. </a:t>
            </a:r>
            <a:r>
              <a:rPr lang="mn-MN" sz="3200" dirty="0">
                <a:latin typeface="Arial" pitchFamily="34" charset="0"/>
                <a:cs typeface="Arial" pitchFamily="34" charset="0"/>
              </a:rPr>
              <a:t>Уг баримт бичгийг зохиож бүрдүүлсэн үндэслэл, авах арга хэмжээний зорилт, шаардлагын тухай бичнэ. </a:t>
            </a:r>
            <a:br>
              <a:rPr lang="mn-MN" sz="3200" dirty="0">
                <a:latin typeface="Arial" pitchFamily="34" charset="0"/>
                <a:cs typeface="Arial" pitchFamily="34" charset="0"/>
              </a:rPr>
            </a:br>
            <a:r>
              <a:rPr lang="mn-MN" sz="3200" dirty="0">
                <a:latin typeface="Arial" pitchFamily="34" charset="0"/>
                <a:cs typeface="Arial" pitchFamily="34" charset="0"/>
              </a:rPr>
              <a:t>	Хэрвээ тушаал гаргах үндэслэл ямар нэг хууль тогтоомж, дээд газрын шийдвэртэй холбоотой бол тэмдэглэх хэсэгт уг эрхзүйн актын нэр, огноо, гарчиг, дугаарыг зааж өгнө. </a:t>
            </a:r>
            <a:r>
              <a:rPr lang="en-US" sz="3200" dirty="0">
                <a:latin typeface="Arial" pitchFamily="34" charset="0"/>
                <a:cs typeface="Arial" pitchFamily="34" charset="0"/>
              </a:rPr>
              <a:t/>
            </a:r>
            <a:br>
              <a:rPr lang="en-US" sz="3200" dirty="0">
                <a:latin typeface="Arial" pitchFamily="34" charset="0"/>
                <a:cs typeface="Arial" pitchFamily="34" charset="0"/>
              </a:rPr>
            </a:br>
            <a:endParaRPr lang="en-US" sz="3200" dirty="0"/>
          </a:p>
        </p:txBody>
      </p:sp>
    </p:spTree>
    <p:extLst>
      <p:ext uri="{BB962C8B-B14F-4D97-AF65-F5344CB8AC3E}">
        <p14:creationId xmlns:p14="http://schemas.microsoft.com/office/powerpoint/2010/main" val="29316939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715000"/>
          </a:xfrm>
          <a:noFill/>
          <a:ln>
            <a:solidFill>
              <a:schemeClr val="tx2">
                <a:lumMod val="40000"/>
                <a:lumOff val="60000"/>
              </a:schemeClr>
            </a:solidFill>
          </a:ln>
        </p:spPr>
        <p:txBody>
          <a:bodyPr/>
          <a:lstStyle/>
          <a:p>
            <a:pPr algn="just">
              <a:buNone/>
            </a:pPr>
            <a:r>
              <a:rPr lang="mn-MN" dirty="0" smtClean="0">
                <a:latin typeface="Arial" pitchFamily="34" charset="0"/>
                <a:cs typeface="Arial" pitchFamily="34" charset="0"/>
              </a:rPr>
              <a:t>2. </a:t>
            </a:r>
            <a:r>
              <a:rPr lang="mn-MN" sz="3200" dirty="0">
                <a:latin typeface="Arial" pitchFamily="34" charset="0"/>
                <a:cs typeface="Arial" pitchFamily="34" charset="0"/>
              </a:rPr>
              <a:t>Тушаалын  захирамжлах хэсэгт авах арга хэмжээ, хариуцах эзэн, гүйцэтгэх хугацааг тогтоосон заалтууд орно. </a:t>
            </a:r>
          </a:p>
          <a:p>
            <a:pPr algn="just">
              <a:buNone/>
            </a:pPr>
            <a:endParaRPr lang="mn-MN" sz="3200" dirty="0">
              <a:latin typeface="Arial" pitchFamily="34" charset="0"/>
              <a:cs typeface="Arial" pitchFamily="34" charset="0"/>
            </a:endParaRPr>
          </a:p>
          <a:p>
            <a:pPr algn="just">
              <a:buNone/>
            </a:pPr>
            <a:r>
              <a:rPr lang="mn-MN" sz="3200" dirty="0">
                <a:latin typeface="Arial" pitchFamily="34" charset="0"/>
                <a:cs typeface="Arial" pitchFamily="34" charset="0"/>
              </a:rPr>
              <a:t>       Захирамжлах хэсгийн заалт бүрийг араб /1, 2 гэх мэт /тоогоор дугаарлана. </a:t>
            </a:r>
          </a:p>
          <a:p>
            <a:pPr algn="just">
              <a:buNone/>
            </a:pPr>
            <a:endParaRPr lang="mn-MN" sz="3200" dirty="0">
              <a:latin typeface="Arial" pitchFamily="34" charset="0"/>
              <a:cs typeface="Arial" pitchFamily="34" charset="0"/>
            </a:endParaRPr>
          </a:p>
          <a:p>
            <a:pPr algn="just">
              <a:buNone/>
            </a:pPr>
            <a:r>
              <a:rPr lang="mn-MN" sz="3200" dirty="0">
                <a:latin typeface="Arial" pitchFamily="34" charset="0"/>
                <a:cs typeface="Arial" pitchFamily="34" charset="0"/>
              </a:rPr>
              <a:t>Тушаалын хавсралтыг баталгаажуулж байгууллагын </a:t>
            </a:r>
            <a:r>
              <a:rPr lang="en-US" sz="3200" dirty="0">
                <a:latin typeface="Arial" pitchFamily="34" charset="0"/>
                <a:cs typeface="Arial" pitchFamily="34" charset="0"/>
              </a:rPr>
              <a:t>/</a:t>
            </a:r>
            <a:r>
              <a:rPr lang="mn-MN" sz="3200" dirty="0">
                <a:latin typeface="Arial" pitchFamily="34" charset="0"/>
                <a:cs typeface="Arial" pitchFamily="34" charset="0"/>
              </a:rPr>
              <a:t>ТАМГА/ тэмдэг дарна.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807563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3200400" y="0"/>
          <a:ext cx="6324600" cy="6858000"/>
        </p:xfrm>
        <a:graphic>
          <a:graphicData uri="http://schemas.openxmlformats.org/presentationml/2006/ole">
            <mc:AlternateContent xmlns:mc="http://schemas.openxmlformats.org/markup-compatibility/2006">
              <mc:Choice xmlns:v="urn:schemas-microsoft-com:vml" Requires="v">
                <p:oleObj spid="_x0000_s3074" name="Acrobat Document" r:id="rId3" imgW="6682320" imgH="9495000" progId="AcroExch.Document.7">
                  <p:embed/>
                </p:oleObj>
              </mc:Choice>
              <mc:Fallback>
                <p:oleObj name="Acrobat Document" r:id="rId3" imgW="6682320" imgH="94950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0"/>
                        <a:ext cx="6324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Oval 2"/>
          <p:cNvSpPr/>
          <p:nvPr/>
        </p:nvSpPr>
        <p:spPr>
          <a:xfrm>
            <a:off x="1981200" y="2286000"/>
            <a:ext cx="1143000"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solidFill>
                  <a:schemeClr val="tx1"/>
                </a:solidFill>
                <a:latin typeface="Arial" pitchFamily="34" charset="0"/>
                <a:cs typeface="Arial" pitchFamily="34" charset="0"/>
              </a:rPr>
              <a:t>тушаалын заалт</a:t>
            </a:r>
            <a:endParaRPr lang="en-US" sz="1400" dirty="0"/>
          </a:p>
        </p:txBody>
      </p:sp>
      <p:cxnSp>
        <p:nvCxnSpPr>
          <p:cNvPr id="5" name="Straight Arrow Connector 4"/>
          <p:cNvCxnSpPr/>
          <p:nvPr/>
        </p:nvCxnSpPr>
        <p:spPr>
          <a:xfrm flipV="1">
            <a:off x="3048000" y="2590800"/>
            <a:ext cx="1371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6583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hare\scan\scan 2\Untitled-6.jpg"/>
          <p:cNvPicPr>
            <a:picLocks noChangeAspect="1" noChangeArrowheads="1"/>
          </p:cNvPicPr>
          <p:nvPr/>
        </p:nvPicPr>
        <p:blipFill>
          <a:blip r:embed="rId2" cstate="print"/>
          <a:srcRect/>
          <a:stretch>
            <a:fillRect/>
          </a:stretch>
        </p:blipFill>
        <p:spPr bwMode="auto">
          <a:xfrm>
            <a:off x="3200401" y="0"/>
            <a:ext cx="6400800" cy="6858000"/>
          </a:xfrm>
          <a:prstGeom prst="rect">
            <a:avLst/>
          </a:prstGeom>
          <a:solidFill>
            <a:schemeClr val="bg1"/>
          </a:solidFill>
        </p:spPr>
      </p:pic>
      <p:sp>
        <p:nvSpPr>
          <p:cNvPr id="3" name="Oval 2"/>
          <p:cNvSpPr/>
          <p:nvPr/>
        </p:nvSpPr>
        <p:spPr>
          <a:xfrm>
            <a:off x="3810000" y="304800"/>
            <a:ext cx="22860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tx1"/>
                </a:solidFill>
                <a:latin typeface="Arial" pitchFamily="34" charset="0"/>
                <a:cs typeface="Arial" pitchFamily="34" charset="0"/>
              </a:rPr>
              <a:t>Тушаалын хавсралт</a:t>
            </a:r>
            <a:endParaRPr lang="en-US" dirty="0">
              <a:solidFill>
                <a:schemeClr val="tx1"/>
              </a:solidFill>
              <a:latin typeface="Arial" pitchFamily="34" charset="0"/>
              <a:cs typeface="Arial" pitchFamily="34" charset="0"/>
            </a:endParaRPr>
          </a:p>
        </p:txBody>
      </p:sp>
      <p:cxnSp>
        <p:nvCxnSpPr>
          <p:cNvPr id="5" name="Straight Arrow Connector 4"/>
          <p:cNvCxnSpPr/>
          <p:nvPr/>
        </p:nvCxnSpPr>
        <p:spPr>
          <a:xfrm>
            <a:off x="6172200" y="68580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8459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7391400" cy="914400"/>
          </a:xfrm>
          <a:noFill/>
        </p:spPr>
        <p:txBody>
          <a:bodyPr>
            <a:normAutofit fontScale="90000"/>
          </a:bodyPr>
          <a:lstStyle/>
          <a:p>
            <a:pPr algn="ctr"/>
            <a:r>
              <a:rPr lang="mn-MN" dirty="0" smtClean="0">
                <a:solidFill>
                  <a:schemeClr val="accent6">
                    <a:lumMod val="50000"/>
                  </a:schemeClr>
                </a:solidFill>
                <a:latin typeface="Arial" pitchFamily="34" charset="0"/>
                <a:cs typeface="Arial" pitchFamily="34" charset="0"/>
              </a:rPr>
              <a:t> </a:t>
            </a:r>
            <a:r>
              <a:rPr lang="mn-MN" b="1" cap="all" dirty="0" smtClean="0">
                <a:solidFill>
                  <a:schemeClr val="accent6">
                    <a:lumMod val="50000"/>
                  </a:schemeClr>
                </a:solidFill>
                <a:latin typeface="Arial" pitchFamily="34" charset="0"/>
                <a:cs typeface="Arial" pitchFamily="34" charset="0"/>
              </a:rPr>
              <a:t>Хуралдааны тэмдэглэл </a:t>
            </a:r>
            <a:r>
              <a:rPr lang="mn-MN" b="1" cap="all" dirty="0" smtClean="0">
                <a:latin typeface="Arial" pitchFamily="34" charset="0"/>
                <a:cs typeface="Arial" pitchFamily="34" charset="0"/>
              </a:rPr>
              <a:t> </a:t>
            </a:r>
            <a:endParaRPr lang="en-US" b="1" cap="all" dirty="0">
              <a:latin typeface="Arial" pitchFamily="34" charset="0"/>
              <a:cs typeface="Arial" pitchFamily="34" charset="0"/>
            </a:endParaRPr>
          </a:p>
        </p:txBody>
      </p:sp>
      <p:sp>
        <p:nvSpPr>
          <p:cNvPr id="3" name="Content Placeholder 2"/>
          <p:cNvSpPr>
            <a:spLocks noGrp="1"/>
          </p:cNvSpPr>
          <p:nvPr>
            <p:ph idx="1"/>
          </p:nvPr>
        </p:nvSpPr>
        <p:spPr>
          <a:noFill/>
        </p:spPr>
        <p:txBody>
          <a:bodyPr>
            <a:normAutofit/>
          </a:bodyPr>
          <a:lstStyle/>
          <a:p>
            <a:pPr algn="just">
              <a:buNone/>
            </a:pPr>
            <a:r>
              <a:rPr lang="mn-MN" dirty="0" smtClean="0"/>
              <a:t>		</a:t>
            </a:r>
            <a:r>
              <a:rPr lang="mn-MN" sz="3200" dirty="0">
                <a:latin typeface="Arial" pitchFamily="34" charset="0"/>
                <a:cs typeface="Arial" pitchFamily="34" charset="0"/>
              </a:rPr>
              <a:t>Байгууллагаас зохион байгуулж байгаа бүх төрлийн хурал, зөвлөгөөн, ажил хэргийн уулзалтанд  хуралдааны тэмдэглэл хөтлөнө. </a:t>
            </a:r>
          </a:p>
          <a:p>
            <a:pPr algn="just">
              <a:buNone/>
            </a:pPr>
            <a:r>
              <a:rPr lang="mn-MN" sz="3200" dirty="0">
                <a:latin typeface="Arial" pitchFamily="34" charset="0"/>
                <a:cs typeface="Arial" pitchFamily="34" charset="0"/>
              </a:rPr>
              <a:t>		Хурлын тэмдэглэлийг холбогдох ажилтан гараар тэмдэглэн авах бөгөөд түүнийг стандартын бүрдлийн дагуу компъютерт шивж хурлын дарга, нарийн бичгийн дарга гарын үсэг зурж тэмдгээр баталгаажуулсны дараа хүчин төгөлдөр болно. </a:t>
            </a:r>
          </a:p>
          <a:p>
            <a:pPr algn="just">
              <a:buNone/>
            </a:pPr>
            <a:endParaRPr lang="en-US" dirty="0"/>
          </a:p>
        </p:txBody>
      </p:sp>
    </p:spTree>
    <p:extLst>
      <p:ext uri="{BB962C8B-B14F-4D97-AF65-F5344CB8AC3E}">
        <p14:creationId xmlns:p14="http://schemas.microsoft.com/office/powerpoint/2010/main" val="11851669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58200" cy="1935162"/>
          </a:xfrm>
          <a:noFill/>
        </p:spPr>
        <p:txBody>
          <a:bodyPr>
            <a:normAutofit/>
          </a:bodyPr>
          <a:lstStyle/>
          <a:p>
            <a:pPr algn="ctr"/>
            <a:r>
              <a:rPr lang="mn-MN" sz="2800" dirty="0">
                <a:solidFill>
                  <a:schemeClr val="tx1">
                    <a:lumMod val="95000"/>
                    <a:lumOff val="5000"/>
                  </a:schemeClr>
                </a:solidFill>
              </a:rPr>
              <a:t> </a:t>
            </a:r>
            <a:r>
              <a:rPr lang="mn-MN" sz="2400" dirty="0">
                <a:solidFill>
                  <a:schemeClr val="tx1">
                    <a:lumMod val="95000"/>
                    <a:lumOff val="5000"/>
                  </a:schemeClr>
                </a:solidFill>
                <a:latin typeface="Arial" pitchFamily="34" charset="0"/>
                <a:cs typeface="Arial" pitchFamily="34" charset="0"/>
              </a:rPr>
              <a:t>Хуралдааны тэмдэглэл нь”хэлэлцсэн нь”, “сонссон нь”, шийдвэрлэсэн нь гэсэн дарааллаар, хэлэлцсэн асуудал тус бүрээр бичигдэнэ. </a:t>
            </a:r>
            <a:endParaRPr lang="en-US" sz="2400" dirty="0">
              <a:solidFill>
                <a:schemeClr val="tx1">
                  <a:lumMod val="95000"/>
                  <a:lumOff val="5000"/>
                </a:schemeClr>
              </a:solidFill>
              <a:latin typeface="Arial" pitchFamily="34" charset="0"/>
              <a:cs typeface="Arial" pitchFamily="34" charset="0"/>
            </a:endParaRPr>
          </a:p>
        </p:txBody>
      </p:sp>
      <p:sp>
        <p:nvSpPr>
          <p:cNvPr id="3" name="Vertical Text Placeholder 2"/>
          <p:cNvSpPr>
            <a:spLocks noGrp="1"/>
          </p:cNvSpPr>
          <p:nvPr>
            <p:ph type="body" orient="vert" idx="1"/>
          </p:nvPr>
        </p:nvSpPr>
        <p:spPr>
          <a:xfrm rot="16200000">
            <a:off x="4191000" y="304800"/>
            <a:ext cx="3962400" cy="8534400"/>
          </a:xfrm>
          <a:noFill/>
        </p:spPr>
        <p:txBody>
          <a:bodyPr>
            <a:normAutofit/>
          </a:bodyPr>
          <a:lstStyle/>
          <a:p>
            <a:r>
              <a:rPr lang="mn-MN" sz="3200" dirty="0">
                <a:latin typeface="Arial" pitchFamily="34" charset="0"/>
                <a:cs typeface="Arial" pitchFamily="34" charset="0"/>
              </a:rPr>
              <a:t>ХЭЛЭЛЦСЭН НЬ:...</a:t>
            </a:r>
          </a:p>
          <a:p>
            <a:r>
              <a:rPr lang="mn-MN" sz="3200" dirty="0">
                <a:latin typeface="Arial" pitchFamily="34" charset="0"/>
                <a:cs typeface="Arial" pitchFamily="34" charset="0"/>
              </a:rPr>
              <a:t>СОНССОН НЬ: ...</a:t>
            </a:r>
          </a:p>
          <a:p>
            <a:r>
              <a:rPr lang="mn-MN" sz="3200" dirty="0">
                <a:latin typeface="Arial" pitchFamily="34" charset="0"/>
                <a:cs typeface="Arial" pitchFamily="34" charset="0"/>
              </a:rPr>
              <a:t>ШИЙДВЭРЛЭСЭН НЬ: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9840654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hare\scan\scan 2\Untitled-5.jpg"/>
          <p:cNvPicPr>
            <a:picLocks noChangeAspect="1" noChangeArrowheads="1"/>
          </p:cNvPicPr>
          <p:nvPr/>
        </p:nvPicPr>
        <p:blipFill>
          <a:blip r:embed="rId2" cstate="print"/>
          <a:srcRect/>
          <a:stretch>
            <a:fillRect/>
          </a:stretch>
        </p:blipFill>
        <p:spPr bwMode="auto">
          <a:xfrm>
            <a:off x="2373314" y="0"/>
            <a:ext cx="7443787" cy="6858000"/>
          </a:xfrm>
          <a:prstGeom prst="rect">
            <a:avLst/>
          </a:prstGeom>
          <a:noFill/>
        </p:spPr>
      </p:pic>
    </p:spTree>
    <p:extLst>
      <p:ext uri="{BB962C8B-B14F-4D97-AF65-F5344CB8AC3E}">
        <p14:creationId xmlns:p14="http://schemas.microsoft.com/office/powerpoint/2010/main" val="5665016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1981200" y="0"/>
          <a:ext cx="8001000" cy="6858000"/>
        </p:xfrm>
        <a:graphic>
          <a:graphicData uri="http://schemas.openxmlformats.org/presentationml/2006/ole">
            <mc:AlternateContent xmlns:mc="http://schemas.openxmlformats.org/markup-compatibility/2006">
              <mc:Choice xmlns:v="urn:schemas-microsoft-com:vml" Requires="v">
                <p:oleObj spid="_x0000_s1026" name="Acrobat Document" r:id="rId3" imgW="6682320" imgH="9495000" progId="AcroExch.Document.7">
                  <p:embed/>
                </p:oleObj>
              </mc:Choice>
              <mc:Fallback>
                <p:oleObj name="Acrobat Document" r:id="rId3" imgW="6682320" imgH="94950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0"/>
                        <a:ext cx="8001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572030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Share\scan\scan 2\Untitled-4.jpg"/>
          <p:cNvPicPr>
            <a:picLocks noChangeAspect="1" noChangeArrowheads="1"/>
          </p:cNvPicPr>
          <p:nvPr/>
        </p:nvPicPr>
        <p:blipFill>
          <a:blip r:embed="rId2" cstate="print"/>
          <a:srcRect/>
          <a:stretch>
            <a:fillRect/>
          </a:stretch>
        </p:blipFill>
        <p:spPr bwMode="auto">
          <a:xfrm>
            <a:off x="2362200" y="0"/>
            <a:ext cx="7772400" cy="6858000"/>
          </a:xfrm>
          <a:prstGeom prst="rect">
            <a:avLst/>
          </a:prstGeom>
          <a:noFill/>
        </p:spPr>
      </p:pic>
    </p:spTree>
    <p:extLst>
      <p:ext uri="{BB962C8B-B14F-4D97-AF65-F5344CB8AC3E}">
        <p14:creationId xmlns:p14="http://schemas.microsoft.com/office/powerpoint/2010/main" val="23462265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990600"/>
          </a:xfrm>
          <a:noFill/>
        </p:spPr>
        <p:txBody>
          <a:bodyPr>
            <a:normAutofit/>
          </a:bodyPr>
          <a:lstStyle/>
          <a:p>
            <a:pPr algn="ctr"/>
            <a:r>
              <a:rPr lang="mn-MN" sz="3200" b="1" cap="all" dirty="0">
                <a:latin typeface="Arial" pitchFamily="34" charset="0"/>
                <a:cs typeface="Arial" pitchFamily="34" charset="0"/>
              </a:rPr>
              <a:t> </a:t>
            </a:r>
            <a:r>
              <a:rPr lang="mn-MN" sz="3200" b="1" cap="all" dirty="0">
                <a:solidFill>
                  <a:schemeClr val="accent6">
                    <a:lumMod val="50000"/>
                  </a:schemeClr>
                </a:solidFill>
                <a:latin typeface="Arial" pitchFamily="34" charset="0"/>
                <a:cs typeface="Arial" pitchFamily="34" charset="0"/>
              </a:rPr>
              <a:t>Албан бичиг </a:t>
            </a:r>
            <a:endParaRPr lang="en-US" sz="3200" b="1" cap="all" dirty="0">
              <a:latin typeface="Arial" pitchFamily="34" charset="0"/>
              <a:cs typeface="Arial" pitchFamily="34" charset="0"/>
            </a:endParaRPr>
          </a:p>
        </p:txBody>
      </p:sp>
      <p:sp>
        <p:nvSpPr>
          <p:cNvPr id="3" name="Content Placeholder 2"/>
          <p:cNvSpPr>
            <a:spLocks noGrp="1"/>
          </p:cNvSpPr>
          <p:nvPr>
            <p:ph idx="1"/>
          </p:nvPr>
        </p:nvSpPr>
        <p:spPr>
          <a:xfrm>
            <a:off x="1981200" y="1371600"/>
            <a:ext cx="8229600" cy="4953000"/>
          </a:xfrm>
          <a:noFill/>
        </p:spPr>
        <p:txBody>
          <a:bodyPr>
            <a:normAutofit fontScale="92500" lnSpcReduction="20000"/>
          </a:bodyPr>
          <a:lstStyle/>
          <a:p>
            <a:pPr algn="just">
              <a:buNone/>
            </a:pPr>
            <a:r>
              <a:rPr lang="mn-MN" dirty="0" smtClean="0"/>
              <a:t>		</a:t>
            </a:r>
            <a:r>
              <a:rPr lang="mn-MN" dirty="0" smtClean="0">
                <a:latin typeface="Arial" pitchFamily="34" charset="0"/>
                <a:cs typeface="Arial" pitchFamily="34" charset="0"/>
              </a:rPr>
              <a:t>Байгууллагаас бусад байгууллагатай харилцах </a:t>
            </a:r>
            <a:r>
              <a:rPr lang="mn-MN" sz="3200" b="1" u="sng" dirty="0">
                <a:latin typeface="Arial" pitchFamily="34" charset="0"/>
                <a:cs typeface="Arial" pitchFamily="34" charset="0"/>
              </a:rPr>
              <a:t>албан бичгийг</a:t>
            </a:r>
            <a:r>
              <a:rPr lang="mn-MN" b="1" u="sng" dirty="0" smtClean="0">
                <a:latin typeface="Arial" pitchFamily="34" charset="0"/>
                <a:cs typeface="Arial" pitchFamily="34" charset="0"/>
              </a:rPr>
              <a:t> </a:t>
            </a:r>
            <a:r>
              <a:rPr lang="mn-MN" dirty="0" smtClean="0">
                <a:latin typeface="Arial" pitchFamily="34" charset="0"/>
                <a:cs typeface="Arial" pitchFamily="34" charset="0"/>
              </a:rPr>
              <a:t>холбогдох </a:t>
            </a:r>
            <a:r>
              <a:rPr lang="mn-MN" sz="3200" b="1" u="sng" dirty="0">
                <a:latin typeface="Arial" pitchFamily="34" charset="0"/>
                <a:cs typeface="Arial" pitchFamily="34" charset="0"/>
              </a:rPr>
              <a:t>зохион байгуулалтын нэгж ажилтнууд</a:t>
            </a:r>
            <a:r>
              <a:rPr lang="mn-MN" b="1" dirty="0" smtClean="0">
                <a:latin typeface="Arial" pitchFamily="34" charset="0"/>
                <a:cs typeface="Arial" pitchFamily="34" charset="0"/>
              </a:rPr>
              <a:t> </a:t>
            </a:r>
            <a:r>
              <a:rPr lang="mn-MN" dirty="0" smtClean="0">
                <a:latin typeface="Arial" pitchFamily="34" charset="0"/>
                <a:cs typeface="Arial" pitchFamily="34" charset="0"/>
              </a:rPr>
              <a:t>бэлтгэнэ. </a:t>
            </a:r>
          </a:p>
          <a:p>
            <a:pPr algn="just">
              <a:buNone/>
            </a:pPr>
            <a:r>
              <a:rPr lang="mn-MN" dirty="0" smtClean="0">
                <a:latin typeface="Arial" pitchFamily="34" charset="0"/>
                <a:cs typeface="Arial" pitchFamily="34" charset="0"/>
              </a:rPr>
              <a:t>		Албан бичгийн хэл найруулга нь </a:t>
            </a:r>
          </a:p>
          <a:p>
            <a:pPr algn="just"/>
            <a:r>
              <a:rPr lang="mn-MN" dirty="0" smtClean="0">
                <a:latin typeface="Arial" pitchFamily="34" charset="0"/>
                <a:cs typeface="Arial" pitchFamily="34" charset="0"/>
              </a:rPr>
              <a:t>утга төгөлдөр,</a:t>
            </a:r>
          </a:p>
          <a:p>
            <a:pPr algn="just"/>
            <a:r>
              <a:rPr lang="mn-MN" dirty="0" smtClean="0">
                <a:latin typeface="Arial" pitchFamily="34" charset="0"/>
                <a:cs typeface="Arial" pitchFamily="34" charset="0"/>
              </a:rPr>
              <a:t> агуулга нь хууль эрхзүйн үүднээс зөв томьёологдсон ,</a:t>
            </a:r>
          </a:p>
          <a:p>
            <a:pPr algn="just"/>
            <a:r>
              <a:rPr lang="mn-MN" dirty="0" smtClean="0">
                <a:latin typeface="Arial" pitchFamily="34" charset="0"/>
                <a:cs typeface="Arial" pitchFamily="34" charset="0"/>
              </a:rPr>
              <a:t>товч тодорхой, </a:t>
            </a:r>
          </a:p>
          <a:p>
            <a:pPr algn="just"/>
            <a:r>
              <a:rPr lang="mn-MN" dirty="0" smtClean="0">
                <a:latin typeface="Arial" pitchFamily="34" charset="0"/>
                <a:cs typeface="Arial" pitchFamily="34" charset="0"/>
              </a:rPr>
              <a:t>засвар оруулгагүй, </a:t>
            </a:r>
          </a:p>
          <a:p>
            <a:pPr algn="just"/>
            <a:r>
              <a:rPr lang="mn-MN" dirty="0" smtClean="0">
                <a:latin typeface="Arial" pitchFamily="34" charset="0"/>
                <a:cs typeface="Arial" pitchFamily="34" charset="0"/>
              </a:rPr>
              <a:t>этгээд болон бүдүүлэг үг хэллэг хэрэглээгүй, </a:t>
            </a:r>
          </a:p>
          <a:p>
            <a:pPr algn="just"/>
            <a:r>
              <a:rPr lang="mn-MN" dirty="0" smtClean="0">
                <a:latin typeface="Arial" pitchFamily="34" charset="0"/>
                <a:cs typeface="Arial" pitchFamily="34" charset="0"/>
              </a:rPr>
              <a:t>зөв бичих дүрмийн дагуу бичигдсэн, </a:t>
            </a:r>
          </a:p>
          <a:p>
            <a:pPr algn="just"/>
            <a:r>
              <a:rPr lang="mn-MN" dirty="0" smtClean="0">
                <a:latin typeface="Arial" pitchFamily="34" charset="0"/>
                <a:cs typeface="Arial" pitchFamily="34" charset="0"/>
              </a:rPr>
              <a:t> албан бичгийн стандартын дагуу үйлдэгдсэн байна.</a:t>
            </a:r>
            <a:endParaRPr lang="en-US" dirty="0">
              <a:latin typeface="Arial" pitchFamily="34" charset="0"/>
              <a:cs typeface="Arial" pitchFamily="34" charset="0"/>
            </a:endParaRPr>
          </a:p>
        </p:txBody>
      </p:sp>
    </p:spTree>
    <p:extLst>
      <p:ext uri="{BB962C8B-B14F-4D97-AF65-F5344CB8AC3E}">
        <p14:creationId xmlns:p14="http://schemas.microsoft.com/office/powerpoint/2010/main" val="3455513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66800"/>
            <a:ext cx="8229600" cy="5257800"/>
          </a:xfrm>
          <a:noFill/>
        </p:spPr>
        <p:txBody>
          <a:bodyPr>
            <a:normAutofit lnSpcReduction="10000"/>
          </a:bodyPr>
          <a:lstStyle/>
          <a:p>
            <a:pPr algn="just">
              <a:buNone/>
            </a:pPr>
            <a:r>
              <a:rPr lang="mn-MN" dirty="0" smtClean="0">
                <a:latin typeface="Arial" pitchFamily="34" charset="0"/>
                <a:cs typeface="Arial" pitchFamily="34" charset="0"/>
              </a:rPr>
              <a:t>		Хэрвээ явуулах албан бичиг нэг хуудсанд багтахгүй бол дараагийн хуудсанд оруулж бичих бөгөөд ингэж бичихдээ хуудаснаас хуудсанд өгүүлбэрийг тасалж бичихгүй,  дараагийн бүтэн өгүүлбэрийг шинэ хуудаснаас эхлэн бичнэ. </a:t>
            </a:r>
          </a:p>
          <a:p>
            <a:pPr algn="just">
              <a:buNone/>
            </a:pPr>
            <a:endParaRPr lang="mn-MN" dirty="0" smtClean="0">
              <a:latin typeface="Arial" pitchFamily="34" charset="0"/>
              <a:cs typeface="Arial" pitchFamily="34" charset="0"/>
            </a:endParaRPr>
          </a:p>
          <a:p>
            <a:pPr algn="just">
              <a:buNone/>
            </a:pPr>
            <a:r>
              <a:rPr lang="mn-MN" dirty="0" smtClean="0">
                <a:latin typeface="Arial" pitchFamily="34" charset="0"/>
                <a:cs typeface="Arial" pitchFamily="34" charset="0"/>
              </a:rPr>
              <a:t>		Товч утгатай албан бичгийг 1-2 хуудсанд, нотолгоо, тайлбар, санал, дүгнэлт шаардсан асуудлаар албан бичиг төлөвлөж байгаа бол 5 хүртэл хуудастайгаар боловсруулна. </a:t>
            </a:r>
          </a:p>
          <a:p>
            <a:pPr algn="just">
              <a:buNone/>
            </a:pPr>
            <a:endParaRPr lang="mn-MN" dirty="0" smtClean="0">
              <a:latin typeface="Arial" pitchFamily="34" charset="0"/>
              <a:cs typeface="Arial" pitchFamily="34" charset="0"/>
            </a:endParaRPr>
          </a:p>
          <a:p>
            <a:pPr algn="just">
              <a:buNone/>
            </a:pPr>
            <a:r>
              <a:rPr lang="mn-MN" dirty="0" smtClean="0">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4046423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715000"/>
          </a:xfrm>
          <a:noFill/>
        </p:spPr>
        <p:txBody>
          <a:bodyPr>
            <a:normAutofit/>
          </a:bodyPr>
          <a:lstStyle/>
          <a:p>
            <a:pPr algn="ctr">
              <a:buNone/>
            </a:pPr>
            <a:r>
              <a:rPr lang="mn-MN" sz="3200" dirty="0">
                <a:latin typeface="Arial" pitchFamily="34" charset="0"/>
                <a:cs typeface="Arial" pitchFamily="34" charset="0"/>
              </a:rPr>
              <a:t>	</a:t>
            </a:r>
            <a:r>
              <a:rPr lang="mn-MN" sz="3200" dirty="0">
                <a:effectLst>
                  <a:outerShdw blurRad="38100" dist="38100" dir="2700000" algn="tl">
                    <a:srgbClr val="000000">
                      <a:alpha val="43137"/>
                    </a:srgbClr>
                  </a:outerShdw>
                </a:effectLst>
                <a:latin typeface="Arial" pitchFamily="34" charset="0"/>
                <a:cs typeface="Arial" pitchFamily="34" charset="0"/>
              </a:rPr>
              <a:t>Боловсруулсан баримт бичиг  нь: </a:t>
            </a:r>
          </a:p>
          <a:p>
            <a:pPr algn="ctr">
              <a:buNone/>
            </a:pPr>
            <a:endParaRPr lang="mn-MN" dirty="0" smtClean="0">
              <a:effectLst>
                <a:outerShdw blurRad="38100" dist="38100" dir="2700000" algn="tl">
                  <a:srgbClr val="000000">
                    <a:alpha val="43137"/>
                  </a:srgbClr>
                </a:outerShdw>
              </a:effectLst>
              <a:latin typeface="Arial" pitchFamily="34" charset="0"/>
              <a:cs typeface="Arial" pitchFamily="34" charset="0"/>
            </a:endParaRPr>
          </a:p>
          <a:p>
            <a:pPr algn="just"/>
            <a:r>
              <a:rPr lang="mn-MN" dirty="0" smtClean="0">
                <a:solidFill>
                  <a:schemeClr val="accent5">
                    <a:lumMod val="50000"/>
                  </a:schemeClr>
                </a:solidFill>
                <a:latin typeface="Arial" pitchFamily="34" charset="0"/>
                <a:cs typeface="Arial" pitchFamily="34" charset="0"/>
              </a:rPr>
              <a:t>боловсруулалтын анхан шатны шаардлага хангаагүй, </a:t>
            </a:r>
          </a:p>
          <a:p>
            <a:pPr algn="just"/>
            <a:r>
              <a:rPr lang="mn-MN" dirty="0" smtClean="0">
                <a:solidFill>
                  <a:schemeClr val="accent5">
                    <a:lumMod val="50000"/>
                  </a:schemeClr>
                </a:solidFill>
                <a:latin typeface="Arial" pitchFamily="34" charset="0"/>
                <a:cs typeface="Arial" pitchFamily="34" charset="0"/>
              </a:rPr>
              <a:t>утга агуулга,  </a:t>
            </a:r>
          </a:p>
          <a:p>
            <a:pPr algn="just"/>
            <a:r>
              <a:rPr lang="mn-MN" dirty="0" smtClean="0">
                <a:solidFill>
                  <a:schemeClr val="accent5">
                    <a:lumMod val="50000"/>
                  </a:schemeClr>
                </a:solidFill>
                <a:latin typeface="Arial" pitchFamily="34" charset="0"/>
                <a:cs typeface="Arial" pitchFamily="34" charset="0"/>
              </a:rPr>
              <a:t>хэл найруулга нь тодорхой бус, </a:t>
            </a:r>
          </a:p>
          <a:p>
            <a:pPr algn="just"/>
            <a:r>
              <a:rPr lang="mn-MN" dirty="0" smtClean="0">
                <a:solidFill>
                  <a:schemeClr val="accent5">
                    <a:lumMod val="50000"/>
                  </a:schemeClr>
                </a:solidFill>
                <a:latin typeface="Arial" pitchFamily="34" charset="0"/>
                <a:cs typeface="Arial" pitchFamily="34" charset="0"/>
              </a:rPr>
              <a:t>үг үсгийн алдаатай 	баримт бичиг зохион бүрдүүлсэн бол тухайн </a:t>
            </a:r>
            <a:r>
              <a:rPr lang="mn-MN" sz="3200" b="1"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боловсруулсан ажилтан хариуцлагыг хүлээнэ.</a:t>
            </a:r>
          </a:p>
          <a:p>
            <a:pPr algn="r">
              <a:buNone/>
            </a:pPr>
            <a:endParaRPr lang="mn-MN" dirty="0" smtClean="0">
              <a:solidFill>
                <a:schemeClr val="accent4">
                  <a:lumMod val="50000"/>
                </a:schemeClr>
              </a:solidFill>
              <a:latin typeface="Arial" pitchFamily="34" charset="0"/>
              <a:cs typeface="Arial" pitchFamily="34" charset="0"/>
            </a:endParaRPr>
          </a:p>
          <a:p>
            <a:pPr algn="r">
              <a:buNone/>
            </a:pPr>
            <a:r>
              <a:rPr lang="mn-MN" dirty="0" smtClean="0">
                <a:solidFill>
                  <a:schemeClr val="accent4">
                    <a:lumMod val="50000"/>
                  </a:schemeClr>
                </a:solidFill>
                <a:latin typeface="Arial" pitchFamily="34" charset="0"/>
                <a:cs typeface="Arial" pitchFamily="34" charset="0"/>
              </a:rPr>
              <a:t>/Зааврын 3.4.1, 3.5.8 дахь заалт/</a:t>
            </a:r>
          </a:p>
        </p:txBody>
      </p:sp>
    </p:spTree>
    <p:extLst>
      <p:ext uri="{BB962C8B-B14F-4D97-AF65-F5344CB8AC3E}">
        <p14:creationId xmlns:p14="http://schemas.microsoft.com/office/powerpoint/2010/main" val="1100567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2000"/>
            <a:ext cx="8229600" cy="5562600"/>
          </a:xfrm>
          <a:noFill/>
        </p:spPr>
        <p:txBody>
          <a:bodyPr>
            <a:normAutofit/>
          </a:bodyPr>
          <a:lstStyle/>
          <a:p>
            <a:pPr algn="just">
              <a:buNone/>
            </a:pPr>
            <a:r>
              <a:rPr lang="mn-MN" sz="4000" dirty="0">
                <a:latin typeface="Arial" pitchFamily="34" charset="0"/>
                <a:cs typeface="Arial" pitchFamily="34" charset="0"/>
              </a:rPr>
              <a:t>           Төрийн албан хаагч ажлаас өөрчлөгдөх буюу өөр ажилд шилжвэл хөтлөх хэргийн нэрийн жагсаалтын дагуу холбогдох бүх баримт бичгээ цаасан болон цахим  файл байдлаар эмхлэн цэгцэлж актаар хүлээлцэнэ. </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105817172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533402"/>
            <a:ext cx="7848600" cy="4401205"/>
          </a:xfrm>
          <a:prstGeom prst="rect">
            <a:avLst/>
          </a:prstGeom>
        </p:spPr>
        <p:txBody>
          <a:bodyPr wrap="square">
            <a:spAutoFit/>
          </a:bodyPr>
          <a:lstStyle/>
          <a:p>
            <a:pPr algn="just"/>
            <a:r>
              <a:rPr lang="mn-MN" sz="4000" b="1" dirty="0">
                <a:latin typeface="Arial" pitchFamily="34" charset="0"/>
                <a:cs typeface="Arial" pitchFamily="34" charset="0"/>
              </a:rPr>
              <a:t>Архив, албан хэрэг хөтлөлтийн холбогдолтой хууль тогтоомж зөрчсөн этгээдэд хүлээлгэх хариуцлага</a:t>
            </a:r>
          </a:p>
          <a:p>
            <a:endParaRPr lang="en-US" sz="4000" b="1" dirty="0"/>
          </a:p>
          <a:p>
            <a:endParaRPr lang="en-US" sz="4000" dirty="0"/>
          </a:p>
        </p:txBody>
      </p:sp>
      <p:sp>
        <p:nvSpPr>
          <p:cNvPr id="3" name="Rectangle 2"/>
          <p:cNvSpPr/>
          <p:nvPr/>
        </p:nvSpPr>
        <p:spPr>
          <a:xfrm>
            <a:off x="2641600" y="3086100"/>
            <a:ext cx="7620000" cy="3724096"/>
          </a:xfrm>
          <a:prstGeom prst="rect">
            <a:avLst/>
          </a:prstGeom>
        </p:spPr>
        <p:txBody>
          <a:bodyPr wrap="square">
            <a:spAutoFit/>
          </a:bodyPr>
          <a:lstStyle/>
          <a:p>
            <a:pPr algn="ctr">
              <a:defRPr/>
            </a:pPr>
            <a:endParaRPr lang="mn-MN" sz="3600" b="1" i="1" dirty="0"/>
          </a:p>
          <a:p>
            <a:pPr algn="ctr">
              <a:defRPr/>
            </a:pPr>
            <a:endParaRPr lang="mn-MN" sz="3600" b="1" i="1" dirty="0"/>
          </a:p>
          <a:p>
            <a:pPr algn="ctr">
              <a:defRPr/>
            </a:pPr>
            <a:endParaRPr lang="mn-MN" sz="3600" b="1" i="1" dirty="0"/>
          </a:p>
          <a:p>
            <a:pPr algn="ctr">
              <a:defRPr/>
            </a:pPr>
            <a:endParaRPr lang="mn-MN" sz="3600" b="1" i="1" dirty="0"/>
          </a:p>
          <a:p>
            <a:pPr algn="ctr">
              <a:defRPr/>
            </a:pPr>
            <a:endParaRPr lang="mn-MN" sz="3600" b="1" i="1" dirty="0"/>
          </a:p>
          <a:p>
            <a:pPr algn="ctr">
              <a:defRPr/>
            </a:pPr>
            <a:r>
              <a:rPr lang="mn-MN" sz="2800" b="1" i="1" dirty="0">
                <a:latin typeface="Arial" pitchFamily="34" charset="0"/>
                <a:cs typeface="Arial" pitchFamily="34" charset="0"/>
              </a:rPr>
              <a:t>Монгол улсын ”Эрүүгийн тухай” хуулиас...</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13343995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228600"/>
            <a:ext cx="8229600" cy="5016758"/>
          </a:xfrm>
          <a:prstGeom prst="rect">
            <a:avLst/>
          </a:prstGeom>
          <a:noFill/>
        </p:spPr>
        <p:txBody>
          <a:bodyPr wrap="square">
            <a:spAutoFit/>
          </a:bodyPr>
          <a:lstStyle/>
          <a:p>
            <a:pPr algn="just">
              <a:defRPr/>
            </a:pPr>
            <a:r>
              <a:rPr lang="en-US" sz="3200" dirty="0">
                <a:solidFill>
                  <a:schemeClr val="accent5">
                    <a:lumMod val="50000"/>
                  </a:schemeClr>
                </a:solidFill>
                <a:latin typeface="Arial" pitchFamily="34" charset="0"/>
                <a:cs typeface="Arial" pitchFamily="34" charset="0"/>
              </a:rPr>
              <a:t>226.1.Компьютер, </a:t>
            </a:r>
            <a:r>
              <a:rPr lang="en-US" sz="3200" dirty="0" err="1">
                <a:solidFill>
                  <a:schemeClr val="accent5">
                    <a:lumMod val="50000"/>
                  </a:schemeClr>
                </a:solidFill>
                <a:latin typeface="Arial" pitchFamily="34" charset="0"/>
                <a:cs typeface="Arial" pitchFamily="34" charset="0"/>
              </a:rPr>
              <a:t>компьютерийн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программ</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түүний</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төхөөрөмжийг</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санаатайгаар</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өөрчилсөн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эвдсэн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гэмтээсэн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ашиглах</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боломжгүй</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болгосон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мэдээллийн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сүлжээг</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сүйтгэсэн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бол</a:t>
            </a:r>
            <a:endParaRPr lang="mn-MN" sz="3200" dirty="0">
              <a:solidFill>
                <a:schemeClr val="accent5">
                  <a:lumMod val="50000"/>
                </a:schemeClr>
              </a:solidFill>
              <a:latin typeface="Arial" pitchFamily="34" charset="0"/>
              <a:cs typeface="Arial" pitchFamily="34" charset="0"/>
            </a:endParaRPr>
          </a:p>
          <a:p>
            <a:pPr algn="just">
              <a:defRPr/>
            </a:pPr>
            <a:endParaRPr lang="mn-MN" sz="3200" dirty="0">
              <a:solidFill>
                <a:schemeClr val="accent5">
                  <a:lumMod val="50000"/>
                </a:schemeClr>
              </a:solidFill>
              <a:latin typeface="Arial" pitchFamily="34" charset="0"/>
              <a:cs typeface="Arial" pitchFamily="34" charset="0"/>
            </a:endParaRPr>
          </a:p>
          <a:p>
            <a:pPr algn="just">
              <a:defRPr/>
            </a:pPr>
            <a:r>
              <a:rPr lang="en-US" sz="3200" dirty="0">
                <a:solidFill>
                  <a:schemeClr val="accent5">
                    <a:lumMod val="50000"/>
                  </a:schemeClr>
                </a:solidFill>
                <a:latin typeface="Arial" pitchFamily="34" charset="0"/>
                <a:cs typeface="Arial" pitchFamily="34" charset="0"/>
              </a:rPr>
              <a:t>227.1.Компьютер, </a:t>
            </a:r>
            <a:r>
              <a:rPr lang="en-US" sz="3200" dirty="0" err="1">
                <a:solidFill>
                  <a:schemeClr val="accent5">
                    <a:lumMod val="50000"/>
                  </a:schemeClr>
                </a:solidFill>
                <a:latin typeface="Arial" pitchFamily="34" charset="0"/>
                <a:cs typeface="Arial" pitchFamily="34" charset="0"/>
              </a:rPr>
              <a:t>мэдээллийн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сүлжээнд</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хадгалагдаж</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байгаа</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болон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дамжуулж</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байгаа</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мэдээллийг</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зөвшөөрөлгүйгээр</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хуулбарласан</a:t>
            </a:r>
            <a:r>
              <a:rPr lang="mn-MN" sz="3200" dirty="0">
                <a:solidFill>
                  <a:schemeClr val="accent5">
                    <a:lumMod val="50000"/>
                  </a:schemeClr>
                </a:solidFill>
                <a:latin typeface="Arial" pitchFamily="34" charset="0"/>
                <a:cs typeface="Arial" pitchFamily="34" charset="0"/>
              </a:rPr>
              <a:t> бол</a:t>
            </a:r>
          </a:p>
        </p:txBody>
      </p:sp>
    </p:spTree>
    <p:extLst>
      <p:ext uri="{BB962C8B-B14F-4D97-AF65-F5344CB8AC3E}">
        <p14:creationId xmlns:p14="http://schemas.microsoft.com/office/powerpoint/2010/main" val="356689202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7772400" cy="5509200"/>
          </a:xfrm>
          <a:prstGeom prst="rect">
            <a:avLst/>
          </a:prstGeom>
          <a:noFill/>
        </p:spPr>
        <p:txBody>
          <a:bodyPr wrap="square">
            <a:spAutoFit/>
          </a:bodyPr>
          <a:lstStyle/>
          <a:p>
            <a:pPr algn="just">
              <a:defRPr/>
            </a:pPr>
            <a:r>
              <a:rPr lang="en-US" sz="3200" dirty="0">
                <a:solidFill>
                  <a:schemeClr val="accent5">
                    <a:lumMod val="50000"/>
                  </a:schemeClr>
                </a:solidFill>
                <a:latin typeface="Arial" pitchFamily="34" charset="0"/>
                <a:cs typeface="Arial" pitchFamily="34" charset="0"/>
              </a:rPr>
              <a:t>233.1.Аж </a:t>
            </a:r>
            <a:r>
              <a:rPr lang="en-US" sz="3200" dirty="0" err="1">
                <a:solidFill>
                  <a:schemeClr val="accent5">
                    <a:lumMod val="50000"/>
                  </a:schemeClr>
                </a:solidFill>
                <a:latin typeface="Arial" pitchFamily="34" charset="0"/>
                <a:cs typeface="Arial" pitchFamily="34" charset="0"/>
              </a:rPr>
              <a:t>ахуйн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нэгж</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байгууллаг</a:t>
            </a:r>
            <a:r>
              <a:rPr lang="mn-MN" sz="3200" dirty="0">
                <a:solidFill>
                  <a:schemeClr val="accent5">
                    <a:lumMod val="50000"/>
                  </a:schemeClr>
                </a:solidFill>
                <a:latin typeface="Arial" pitchFamily="34" charset="0"/>
                <a:cs typeface="Arial" pitchFamily="34" charset="0"/>
              </a:rPr>
              <a:t>ын </a:t>
            </a:r>
            <a:r>
              <a:rPr lang="en-US" sz="3200" dirty="0">
                <a:solidFill>
                  <a:schemeClr val="accent5">
                    <a:lumMod val="50000"/>
                  </a:schemeClr>
                </a:solidFill>
                <a:latin typeface="Arial" pitchFamily="34" charset="0"/>
                <a:cs typeface="Arial" pitchFamily="34" charset="0"/>
              </a:rPr>
              <a:t> </a:t>
            </a:r>
            <a:r>
              <a:rPr lang="en-US" sz="3200" u="sng" dirty="0" err="1">
                <a:solidFill>
                  <a:schemeClr val="accent5">
                    <a:lumMod val="50000"/>
                  </a:schemeClr>
                </a:solidFill>
                <a:latin typeface="Arial" pitchFamily="34" charset="0"/>
                <a:cs typeface="Arial" pitchFamily="34" charset="0"/>
              </a:rPr>
              <a:t>тамга</a:t>
            </a:r>
            <a:r>
              <a:rPr lang="en-US" sz="3200" u="sng" dirty="0">
                <a:solidFill>
                  <a:schemeClr val="accent5">
                    <a:lumMod val="50000"/>
                  </a:schemeClr>
                </a:solidFill>
                <a:latin typeface="Arial" pitchFamily="34" charset="0"/>
                <a:cs typeface="Arial" pitchFamily="34" charset="0"/>
              </a:rPr>
              <a:t>, </a:t>
            </a:r>
            <a:r>
              <a:rPr lang="en-US" sz="3200" u="sng" dirty="0" err="1">
                <a:solidFill>
                  <a:schemeClr val="accent5">
                    <a:lumMod val="50000"/>
                  </a:schemeClr>
                </a:solidFill>
                <a:latin typeface="Arial" pitchFamily="34" charset="0"/>
                <a:cs typeface="Arial" pitchFamily="34" charset="0"/>
              </a:rPr>
              <a:t>тэмдэг</a:t>
            </a:r>
            <a:r>
              <a:rPr lang="en-US" sz="3200" u="sng" dirty="0">
                <a:solidFill>
                  <a:schemeClr val="accent5">
                    <a:lumMod val="50000"/>
                  </a:schemeClr>
                </a:solidFill>
                <a:latin typeface="Arial" pitchFamily="34" charset="0"/>
                <a:cs typeface="Arial" pitchFamily="34" charset="0"/>
              </a:rPr>
              <a:t>, </a:t>
            </a:r>
            <a:r>
              <a:rPr lang="en-US" sz="3200" u="sng" dirty="0" err="1">
                <a:solidFill>
                  <a:schemeClr val="accent5">
                    <a:lumMod val="50000"/>
                  </a:schemeClr>
                </a:solidFill>
                <a:latin typeface="Arial" pitchFamily="34" charset="0"/>
                <a:cs typeface="Arial" pitchFamily="34" charset="0"/>
              </a:rPr>
              <a:t>хэвлэмэл</a:t>
            </a:r>
            <a:r>
              <a:rPr lang="en-US" sz="3200" u="sng" dirty="0">
                <a:solidFill>
                  <a:schemeClr val="accent5">
                    <a:lumMod val="50000"/>
                  </a:schemeClr>
                </a:solidFill>
                <a:latin typeface="Arial" pitchFamily="34" charset="0"/>
                <a:cs typeface="Arial" pitchFamily="34" charset="0"/>
              </a:rPr>
              <a:t> </a:t>
            </a:r>
            <a:r>
              <a:rPr lang="mn-MN" sz="3200" u="sng" dirty="0">
                <a:solidFill>
                  <a:schemeClr val="accent5">
                    <a:lumMod val="50000"/>
                  </a:schemeClr>
                </a:solidFill>
                <a:latin typeface="Arial" pitchFamily="34" charset="0"/>
                <a:cs typeface="Arial" pitchFamily="34" charset="0"/>
              </a:rPr>
              <a:t>хуудас,</a:t>
            </a:r>
            <a:r>
              <a:rPr lang="en-US" sz="3200" u="sng" dirty="0">
                <a:solidFill>
                  <a:schemeClr val="accent5">
                    <a:lumMod val="50000"/>
                  </a:schemeClr>
                </a:solidFill>
                <a:latin typeface="Arial" pitchFamily="34" charset="0"/>
                <a:cs typeface="Arial" pitchFamily="34" charset="0"/>
              </a:rPr>
              <a:t> </a:t>
            </a:r>
            <a:r>
              <a:rPr lang="en-US" sz="3200" u="sng" dirty="0" err="1">
                <a:solidFill>
                  <a:schemeClr val="accent5">
                    <a:lumMod val="50000"/>
                  </a:schemeClr>
                </a:solidFill>
                <a:latin typeface="Arial" pitchFamily="34" charset="0"/>
                <a:cs typeface="Arial" pitchFamily="34" charset="0"/>
              </a:rPr>
              <a:t>баримт</a:t>
            </a:r>
            <a:r>
              <a:rPr lang="en-US" sz="3200" u="sng" dirty="0">
                <a:solidFill>
                  <a:schemeClr val="accent5">
                    <a:lumMod val="50000"/>
                  </a:schemeClr>
                </a:solidFill>
                <a:latin typeface="Arial" pitchFamily="34" charset="0"/>
                <a:cs typeface="Arial" pitchFamily="34" charset="0"/>
              </a:rPr>
              <a:t> </a:t>
            </a:r>
            <a:r>
              <a:rPr lang="en-US" sz="3200" u="sng" dirty="0" err="1">
                <a:solidFill>
                  <a:schemeClr val="accent5">
                    <a:lumMod val="50000"/>
                  </a:schemeClr>
                </a:solidFill>
                <a:latin typeface="Arial" pitchFamily="34" charset="0"/>
                <a:cs typeface="Arial" pitchFamily="34" charset="0"/>
              </a:rPr>
              <a:t>бичгийг</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ашиглах</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буюу</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бусдад</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ашиглуулах</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зорилгоор</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хуурамчаар</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үйлдсэн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ашигласан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борлуулсан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бол</a:t>
            </a:r>
            <a:endParaRPr lang="mn-MN" sz="3200" dirty="0">
              <a:solidFill>
                <a:schemeClr val="accent5">
                  <a:lumMod val="50000"/>
                </a:schemeClr>
              </a:solidFill>
              <a:latin typeface="Arial" pitchFamily="34" charset="0"/>
              <a:cs typeface="Arial" pitchFamily="34" charset="0"/>
            </a:endParaRPr>
          </a:p>
          <a:p>
            <a:pPr algn="just">
              <a:defRPr/>
            </a:pPr>
            <a:endParaRPr lang="mn-MN" sz="3200" dirty="0">
              <a:solidFill>
                <a:schemeClr val="accent5">
                  <a:lumMod val="50000"/>
                </a:schemeClr>
              </a:solidFill>
              <a:latin typeface="Arial" pitchFamily="34" charset="0"/>
              <a:cs typeface="Arial" pitchFamily="34" charset="0"/>
            </a:endParaRPr>
          </a:p>
          <a:p>
            <a:pPr algn="just">
              <a:defRPr/>
            </a:pPr>
            <a:r>
              <a:rPr lang="mn-MN" sz="3200" dirty="0">
                <a:solidFill>
                  <a:schemeClr val="accent5">
                    <a:lumMod val="50000"/>
                  </a:schemeClr>
                </a:solidFill>
                <a:latin typeface="Arial" pitchFamily="34" charset="0"/>
                <a:cs typeface="Arial" pitchFamily="34" charset="0"/>
              </a:rPr>
              <a:t> </a:t>
            </a:r>
            <a:r>
              <a:rPr lang="en-US" sz="3200" dirty="0">
                <a:solidFill>
                  <a:schemeClr val="accent5">
                    <a:lumMod val="50000"/>
                  </a:schemeClr>
                </a:solidFill>
                <a:latin typeface="Arial" pitchFamily="34" charset="0"/>
                <a:cs typeface="Arial" pitchFamily="34" charset="0"/>
              </a:rPr>
              <a:t>234.2.Шунахайн </a:t>
            </a:r>
            <a:r>
              <a:rPr lang="en-US" sz="3200" dirty="0" err="1">
                <a:solidFill>
                  <a:schemeClr val="accent5">
                    <a:lumMod val="50000"/>
                  </a:schemeClr>
                </a:solidFill>
                <a:latin typeface="Arial" pitchFamily="34" charset="0"/>
                <a:cs typeface="Arial" pitchFamily="34" charset="0"/>
              </a:rPr>
              <a:t>болон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хувийн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бусад</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сэдэлтээр</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аж</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ахуйн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нэгж</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байгууллагын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мэдэлд</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байгаа</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баримт</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бичиг</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тамга</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тэмдэг</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хэвлэмэл</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маягтыг</a:t>
            </a:r>
            <a:r>
              <a:rPr lang="en-US" sz="3200" dirty="0">
                <a:solidFill>
                  <a:schemeClr val="accent5">
                    <a:lumMod val="50000"/>
                  </a:schemeClr>
                </a:solidFill>
                <a:latin typeface="Arial" pitchFamily="34" charset="0"/>
                <a:cs typeface="Arial" pitchFamily="34" charset="0"/>
              </a:rPr>
              <a:t> </a:t>
            </a:r>
            <a:r>
              <a:rPr lang="en-US" sz="3200" u="sng" dirty="0" err="1">
                <a:solidFill>
                  <a:schemeClr val="accent5">
                    <a:lumMod val="50000"/>
                  </a:schemeClr>
                </a:solidFill>
                <a:latin typeface="Arial" pitchFamily="34" charset="0"/>
                <a:cs typeface="Arial" pitchFamily="34" charset="0"/>
              </a:rPr>
              <a:t>хулгайлсан</a:t>
            </a:r>
            <a:r>
              <a:rPr lang="en-US" sz="3200" u="sng" dirty="0">
                <a:solidFill>
                  <a:schemeClr val="accent5">
                    <a:lumMod val="50000"/>
                  </a:schemeClr>
                </a:solidFill>
                <a:latin typeface="Arial" pitchFamily="34" charset="0"/>
                <a:cs typeface="Arial" pitchFamily="34" charset="0"/>
              </a:rPr>
              <a:t>, </a:t>
            </a:r>
            <a:r>
              <a:rPr lang="en-US" sz="3200" u="sng" dirty="0" err="1">
                <a:solidFill>
                  <a:schemeClr val="accent5">
                    <a:lumMod val="50000"/>
                  </a:schemeClr>
                </a:solidFill>
                <a:latin typeface="Arial" pitchFamily="34" charset="0"/>
                <a:cs typeface="Arial" pitchFamily="34" charset="0"/>
              </a:rPr>
              <a:t>устгасан</a:t>
            </a:r>
            <a:r>
              <a:rPr lang="en-US" sz="3200" u="sng" dirty="0">
                <a:solidFill>
                  <a:schemeClr val="accent5">
                    <a:lumMod val="50000"/>
                  </a:schemeClr>
                </a:solidFill>
                <a:latin typeface="Arial" pitchFamily="34" charset="0"/>
                <a:cs typeface="Arial" pitchFamily="34" charset="0"/>
              </a:rPr>
              <a:t>, </a:t>
            </a:r>
            <a:r>
              <a:rPr lang="en-US" sz="3200" u="sng" dirty="0" err="1">
                <a:solidFill>
                  <a:schemeClr val="accent5">
                    <a:lumMod val="50000"/>
                  </a:schemeClr>
                </a:solidFill>
                <a:latin typeface="Arial" pitchFamily="34" charset="0"/>
                <a:cs typeface="Arial" pitchFamily="34" charset="0"/>
              </a:rPr>
              <a:t>гэмтээсэн</a:t>
            </a:r>
            <a:r>
              <a:rPr lang="en-US" sz="3200" u="sng" dirty="0">
                <a:solidFill>
                  <a:schemeClr val="accent5">
                    <a:lumMod val="50000"/>
                  </a:schemeClr>
                </a:solidFill>
                <a:latin typeface="Arial" pitchFamily="34" charset="0"/>
                <a:cs typeface="Arial" pitchFamily="34" charset="0"/>
              </a:rPr>
              <a:t>, </a:t>
            </a:r>
            <a:r>
              <a:rPr lang="en-US" sz="3200" u="sng" dirty="0" err="1">
                <a:solidFill>
                  <a:schemeClr val="accent5">
                    <a:lumMod val="50000"/>
                  </a:schemeClr>
                </a:solidFill>
                <a:latin typeface="Arial" pitchFamily="34" charset="0"/>
                <a:cs typeface="Arial" pitchFamily="34" charset="0"/>
              </a:rPr>
              <a:t>нуусан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бол</a:t>
            </a:r>
            <a:endParaRPr lang="mn-MN" sz="3200"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9740031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762000"/>
            <a:ext cx="8153400" cy="5509200"/>
          </a:xfrm>
          <a:prstGeom prst="rect">
            <a:avLst/>
          </a:prstGeom>
          <a:noFill/>
        </p:spPr>
        <p:txBody>
          <a:bodyPr wrap="square">
            <a:spAutoFit/>
          </a:bodyPr>
          <a:lstStyle/>
          <a:p>
            <a:pPr algn="just"/>
            <a:r>
              <a:rPr lang="mn-MN" dirty="0"/>
              <a:t> </a:t>
            </a:r>
            <a:r>
              <a:rPr lang="mn-MN" sz="3200" dirty="0">
                <a:solidFill>
                  <a:schemeClr val="accent5">
                    <a:lumMod val="50000"/>
                  </a:schemeClr>
                </a:solidFill>
                <a:latin typeface="Arial" pitchFamily="34" charset="0"/>
                <a:cs typeface="Arial" pitchFamily="34" charset="0"/>
              </a:rPr>
              <a:t>Албан </a:t>
            </a:r>
            <a:r>
              <a:rPr lang="en-US" sz="3200" dirty="0" err="1">
                <a:solidFill>
                  <a:schemeClr val="accent5">
                    <a:lumMod val="50000"/>
                  </a:schemeClr>
                </a:solidFill>
                <a:latin typeface="Arial" pitchFamily="34" charset="0"/>
                <a:cs typeface="Arial" pitchFamily="34" charset="0"/>
              </a:rPr>
              <a:t>тушаалтан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хууль</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тогтоомж</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түүний</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дагуу</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гарсан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дүрэм</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журмаар</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тодорхойлогдсон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албан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үүргээ</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биелүүлээгүй</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буюу</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зохих</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ёсоор</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биелүүлээгүйгээс</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бага</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бус</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хэмжээний</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хохирол</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учирсан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бол</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хөдөлмөрийн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хөлсний</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доод</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хэмжээг</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таваас</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тавь</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дахин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нэмэгдүүлсэнтэй</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тэнцэх</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хэмжээний</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төгрөгөөр</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торгох</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эсхүл</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нэгээс</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гурван</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сар</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хүртэл</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хугацаагаар</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баривчлах</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ял</a:t>
            </a:r>
            <a:r>
              <a:rPr lang="en-US" sz="3200" dirty="0">
                <a:solidFill>
                  <a:schemeClr val="accent5">
                    <a:lumMod val="50000"/>
                  </a:schemeClr>
                </a:solidFill>
                <a:latin typeface="Arial" pitchFamily="34" charset="0"/>
                <a:cs typeface="Arial" pitchFamily="34" charset="0"/>
              </a:rPr>
              <a:t> </a:t>
            </a:r>
            <a:r>
              <a:rPr lang="en-US" sz="3200" dirty="0" err="1">
                <a:solidFill>
                  <a:schemeClr val="accent5">
                    <a:lumMod val="50000"/>
                  </a:schemeClr>
                </a:solidFill>
                <a:latin typeface="Arial" pitchFamily="34" charset="0"/>
                <a:cs typeface="Arial" pitchFamily="34" charset="0"/>
              </a:rPr>
              <a:t>шийтгэнэ</a:t>
            </a:r>
            <a:r>
              <a:rPr lang="en-US" sz="3200" dirty="0">
                <a:solidFill>
                  <a:schemeClr val="accent5">
                    <a:lumMod val="50000"/>
                  </a:schemeClr>
                </a:solidFill>
                <a:latin typeface="Arial" pitchFamily="34" charset="0"/>
                <a:cs typeface="Arial" pitchFamily="34" charset="0"/>
              </a:rPr>
              <a:t>. </a:t>
            </a:r>
          </a:p>
        </p:txBody>
      </p:sp>
    </p:spTree>
    <p:extLst>
      <p:ext uri="{BB962C8B-B14F-4D97-AF65-F5344CB8AC3E}">
        <p14:creationId xmlns:p14="http://schemas.microsoft.com/office/powerpoint/2010/main" val="21498165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2016408"/>
            <a:ext cx="7620000" cy="1717393"/>
          </a:xfrm>
          <a:prstGeom prst="rect">
            <a:avLst/>
          </a:prstGeom>
        </p:spPr>
        <p:txBody>
          <a:bodyPr wrap="square">
            <a:spAutoFit/>
          </a:bodyPr>
          <a:lstStyle/>
          <a:p>
            <a:pPr marL="342900" indent="-342900" algn="ctr">
              <a:spcBef>
                <a:spcPct val="20000"/>
              </a:spcBef>
              <a:defRPr/>
            </a:pPr>
            <a:r>
              <a:rPr lang="mn-MN"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АНХААРАЛ ХАНДУУЛСАНД </a:t>
            </a:r>
          </a:p>
          <a:p>
            <a:pPr marL="342900" indent="-342900" algn="ctr">
              <a:spcBef>
                <a:spcPct val="20000"/>
              </a:spcBef>
              <a:defRPr/>
            </a:pPr>
            <a:r>
              <a:rPr lang="mn-MN"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БАЯРЛАЛАА</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sp>
        <p:nvSpPr>
          <p:cNvPr id="6" name="Rectangle 5"/>
          <p:cNvSpPr/>
          <p:nvPr/>
        </p:nvSpPr>
        <p:spPr>
          <a:xfrm>
            <a:off x="2319968" y="2027425"/>
            <a:ext cx="7620000" cy="1717393"/>
          </a:xfrm>
          <a:prstGeom prst="rect">
            <a:avLst/>
          </a:prstGeom>
        </p:spPr>
        <p:txBody>
          <a:bodyPr wrap="square">
            <a:spAutoFit/>
          </a:bodyPr>
          <a:lstStyle/>
          <a:p>
            <a:pPr marL="342900" indent="-342900" algn="ctr">
              <a:spcBef>
                <a:spcPct val="20000"/>
              </a:spcBef>
              <a:defRPr/>
            </a:pPr>
            <a:r>
              <a:rPr lang="mn-MN"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АНХААРАЛ ХАНДУУЛСАНД </a:t>
            </a:r>
          </a:p>
          <a:p>
            <a:pPr marL="342900" indent="-342900" algn="ctr">
              <a:spcBef>
                <a:spcPct val="20000"/>
              </a:spcBef>
              <a:defRPr/>
            </a:pPr>
            <a:r>
              <a:rPr lang="mn-MN"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БАЯРЛАЛАА</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3872624"/>
      </p:ext>
    </p:extLst>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8229600" cy="1371600"/>
          </a:xfrm>
          <a:noFill/>
        </p:spPr>
        <p:txBody>
          <a:bodyPr>
            <a:noAutofit/>
          </a:bodyPr>
          <a:lstStyle/>
          <a:p>
            <a:pPr algn="ctr"/>
            <a:r>
              <a:rPr lang="mn-MN" sz="2800" b="1" cap="all" dirty="0">
                <a:latin typeface="Arial" pitchFamily="34" charset="0"/>
                <a:cs typeface="Arial" pitchFamily="34" charset="0"/>
              </a:rPr>
              <a:t>Баримт бичиг боловсруулсан тухай тэмдэглэл</a:t>
            </a:r>
            <a:r>
              <a:rPr lang="mn-MN" sz="3600" dirty="0">
                <a:latin typeface="Arial" pitchFamily="34" charset="0"/>
                <a:cs typeface="Arial" pitchFamily="34" charset="0"/>
              </a:rPr>
              <a:t/>
            </a:r>
            <a:br>
              <a:rPr lang="mn-MN" sz="3600" dirty="0">
                <a:latin typeface="Arial" pitchFamily="34" charset="0"/>
                <a:cs typeface="Arial" pitchFamily="34" charset="0"/>
              </a:rPr>
            </a:br>
            <a:endParaRPr lang="en-US" sz="3600" u="sng" dirty="0">
              <a:solidFill>
                <a:srgbClr val="FF0000"/>
              </a:solidFill>
              <a:latin typeface="Arial" pitchFamily="34" charset="0"/>
              <a:cs typeface="Arial" pitchFamily="34" charset="0"/>
            </a:endParaRPr>
          </a:p>
        </p:txBody>
      </p:sp>
      <p:sp>
        <p:nvSpPr>
          <p:cNvPr id="5" name="Content Placeholder 4"/>
          <p:cNvSpPr>
            <a:spLocks noGrp="1"/>
          </p:cNvSpPr>
          <p:nvPr>
            <p:ph idx="1"/>
          </p:nvPr>
        </p:nvSpPr>
        <p:spPr>
          <a:xfrm>
            <a:off x="1828800" y="1981200"/>
            <a:ext cx="8458200" cy="4191000"/>
          </a:xfrm>
          <a:noFill/>
        </p:spPr>
        <p:txBody>
          <a:bodyPr>
            <a:normAutofit/>
          </a:bodyPr>
          <a:lstStyle/>
          <a:p>
            <a:pPr algn="just">
              <a:buNone/>
            </a:pPr>
            <a:r>
              <a:rPr lang="mn-MN" sz="3700" dirty="0">
                <a:latin typeface="Arial" pitchFamily="34" charset="0"/>
                <a:cs typeface="Arial" pitchFamily="34" charset="0"/>
              </a:rPr>
              <a:t>		Баримт бичиг боловсруулсан тухай бүрдэлд түүнийг боловсруулсан, хянасан ажилтны нэр, гарын үсэг, хувийн тоо байна.</a:t>
            </a:r>
          </a:p>
          <a:p>
            <a:pPr algn="just">
              <a:buNone/>
            </a:pPr>
            <a:r>
              <a:rPr lang="mn-MN" sz="3700" dirty="0">
                <a:latin typeface="Arial" pitchFamily="34" charset="0"/>
                <a:cs typeface="Arial" pitchFamily="34" charset="0"/>
              </a:rPr>
              <a:t>		 Энэ тэмдэглэгээг байгууллагад үлдэх хувийн  ар талын зүүн доод хэсэгт бичнэ. </a:t>
            </a:r>
            <a:endParaRPr lang="en-US" sz="3700" dirty="0">
              <a:latin typeface="Arial" pitchFamily="34" charset="0"/>
              <a:cs typeface="Arial" pitchFamily="34" charset="0"/>
            </a:endParaRPr>
          </a:p>
        </p:txBody>
      </p:sp>
    </p:spTree>
    <p:extLst>
      <p:ext uri="{BB962C8B-B14F-4D97-AF65-F5344CB8AC3E}">
        <p14:creationId xmlns:p14="http://schemas.microsoft.com/office/powerpoint/2010/main" val="3782221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hlinkClick r:id="" action="ppaction://noaction" highlightClick="1"/>
          </p:cNvPr>
          <p:cNvSpPr>
            <a:spLocks noChangeArrowheads="1"/>
          </p:cNvSpPr>
          <p:nvPr/>
        </p:nvSpPr>
        <p:spPr bwMode="auto">
          <a:xfrm>
            <a:off x="2209800" y="3581400"/>
            <a:ext cx="7924800" cy="2743200"/>
          </a:xfrm>
          <a:prstGeom prst="actionButtonMovie">
            <a:avLst/>
          </a:prstGeom>
          <a:noFill/>
          <a:ln>
            <a:noFill/>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r>
              <a:rPr lang="en-US" sz="4000" b="1" dirty="0" err="1">
                <a:latin typeface="Arial Mon" pitchFamily="34" charset="0"/>
                <a:cs typeface="Arial" charset="0"/>
              </a:rPr>
              <a:t>Áîëîâñðóóëñàí</a:t>
            </a:r>
            <a:r>
              <a:rPr lang="en-US" sz="4000" dirty="0">
                <a:latin typeface="Arial Mon" pitchFamily="34" charset="0"/>
                <a:cs typeface="Arial" charset="0"/>
              </a:rPr>
              <a:t> </a:t>
            </a:r>
            <a:r>
              <a:rPr lang="mn-MN" sz="4000" dirty="0">
                <a:latin typeface="Arial Mon" pitchFamily="34" charset="0"/>
                <a:cs typeface="Arial" charset="0"/>
              </a:rPr>
              <a:t>      </a:t>
            </a:r>
            <a:r>
              <a:rPr lang="en-US" sz="4000" b="1" i="1" dirty="0">
                <a:latin typeface="Arial Mon" pitchFamily="34" charset="0"/>
                <a:cs typeface="Arial" charset="0"/>
              </a:rPr>
              <a:t>Á.Ä</a:t>
            </a:r>
            <a:r>
              <a:rPr lang="mn-MN" sz="4000" b="1" i="1" dirty="0">
                <a:latin typeface="Arial Mon" pitchFamily="34" charset="0"/>
                <a:cs typeface="Arial" charset="0"/>
              </a:rPr>
              <a:t>ондог</a:t>
            </a:r>
            <a:endParaRPr lang="en-US" sz="4000" b="1" i="1" dirty="0">
              <a:latin typeface="Arial Mon" pitchFamily="34" charset="0"/>
              <a:cs typeface="Arial" charset="0"/>
            </a:endParaRPr>
          </a:p>
          <a:p>
            <a:pPr>
              <a:defRPr/>
            </a:pPr>
            <a:r>
              <a:rPr lang="en-US" sz="4000" b="1" dirty="0" err="1">
                <a:latin typeface="Arial Mon" pitchFamily="34" charset="0"/>
                <a:cs typeface="Arial" charset="0"/>
              </a:rPr>
              <a:t>Õÿíàñàí</a:t>
            </a:r>
            <a:r>
              <a:rPr lang="en-US" sz="4000" dirty="0">
                <a:latin typeface="Arial Mon" pitchFamily="34" charset="0"/>
                <a:cs typeface="Arial" charset="0"/>
              </a:rPr>
              <a:t>		</a:t>
            </a:r>
            <a:r>
              <a:rPr lang="mn-MN" sz="4000" dirty="0">
                <a:latin typeface="Arial Mon" pitchFamily="34" charset="0"/>
                <a:cs typeface="Arial" charset="0"/>
              </a:rPr>
              <a:t>      </a:t>
            </a:r>
            <a:r>
              <a:rPr lang="en-US" sz="4000" dirty="0">
                <a:latin typeface="Arial Mon" pitchFamily="34" charset="0"/>
                <a:cs typeface="Arial" charset="0"/>
              </a:rPr>
              <a:t> </a:t>
            </a:r>
            <a:r>
              <a:rPr lang="mn-MN" sz="4000" dirty="0">
                <a:latin typeface="Arial Mon" pitchFamily="34" charset="0"/>
                <a:cs typeface="Arial" charset="0"/>
              </a:rPr>
              <a:t> </a:t>
            </a:r>
            <a:r>
              <a:rPr lang="en-US" sz="4000" b="1" i="1" dirty="0">
                <a:latin typeface="Arial Mon" pitchFamily="34" charset="0"/>
                <a:cs typeface="Arial" charset="0"/>
              </a:rPr>
              <a:t>Ñ. Õ</a:t>
            </a:r>
            <a:r>
              <a:rPr lang="mn-MN" sz="4000" b="1" i="1" dirty="0">
                <a:latin typeface="Arial Mon" pitchFamily="34" charset="0"/>
                <a:cs typeface="Arial" charset="0"/>
              </a:rPr>
              <a:t>үрэл</a:t>
            </a:r>
            <a:endParaRPr lang="en-US" sz="4000" b="1" i="1" dirty="0">
              <a:latin typeface="Arial Mon" pitchFamily="34" charset="0"/>
              <a:cs typeface="Arial" charset="0"/>
            </a:endParaRPr>
          </a:p>
          <a:p>
            <a:pPr>
              <a:defRPr/>
            </a:pPr>
            <a:r>
              <a:rPr lang="en-US" sz="4000" b="1" dirty="0" err="1">
                <a:latin typeface="Arial Mon" pitchFamily="34" charset="0"/>
                <a:cs typeface="Arial" charset="0"/>
              </a:rPr>
              <a:t>Õóâü</a:t>
            </a:r>
            <a:r>
              <a:rPr lang="en-US" sz="4000" dirty="0">
                <a:latin typeface="Arial Mon" pitchFamily="34" charset="0"/>
                <a:cs typeface="Arial" charset="0"/>
              </a:rPr>
              <a:t>			</a:t>
            </a:r>
            <a:r>
              <a:rPr lang="mn-MN" sz="4000" dirty="0">
                <a:latin typeface="Arial Mon" pitchFamily="34" charset="0"/>
                <a:cs typeface="Arial" charset="0"/>
              </a:rPr>
              <a:t>         </a:t>
            </a:r>
            <a:r>
              <a:rPr lang="en-US" sz="4000" b="1" i="1" dirty="0">
                <a:latin typeface="Arial Mon" pitchFamily="34" charset="0"/>
                <a:cs typeface="Arial" charset="0"/>
              </a:rPr>
              <a:t>2 </a:t>
            </a:r>
          </a:p>
        </p:txBody>
      </p:sp>
      <p:sp>
        <p:nvSpPr>
          <p:cNvPr id="55299" name="AutoShape 3"/>
          <p:cNvSpPr>
            <a:spLocks noChangeArrowheads="1"/>
          </p:cNvSpPr>
          <p:nvPr/>
        </p:nvSpPr>
        <p:spPr bwMode="auto">
          <a:xfrm>
            <a:off x="1752600" y="609600"/>
            <a:ext cx="8610600" cy="2209800"/>
          </a:xfrm>
          <a:prstGeom prst="flowChartMagneticDisk">
            <a:avLst/>
          </a:prstGeom>
          <a:noFill/>
          <a:ln w="57150" cap="sq">
            <a:noFill/>
            <a:miter lim="800000"/>
            <a:headEnd type="none" w="sm" len="sm"/>
            <a:tailEnd type="none" w="sm" len="sm"/>
          </a:ln>
          <a:effectLst/>
        </p:spPr>
        <p:txBody>
          <a:bodyPr wrap="none" anchor="ctr"/>
          <a:lstStyle/>
          <a:p>
            <a:pPr algn="ctr">
              <a:defRPr/>
            </a:pPr>
            <a:r>
              <a:rPr lang="en-US" sz="3200" b="1" dirty="0" err="1">
                <a:latin typeface="Arial Mon" pitchFamily="34" charset="0"/>
                <a:cs typeface="Arial" charset="0"/>
              </a:rPr>
              <a:t>Áàðèìò</a:t>
            </a:r>
            <a:r>
              <a:rPr lang="en-US" sz="3200" b="1" dirty="0">
                <a:latin typeface="Arial Mon" pitchFamily="34" charset="0"/>
                <a:cs typeface="Arial" charset="0"/>
              </a:rPr>
              <a:t> </a:t>
            </a:r>
            <a:r>
              <a:rPr lang="en-US" sz="3200" b="1" dirty="0" err="1">
                <a:latin typeface="Arial Mon" pitchFamily="34" charset="0"/>
                <a:cs typeface="Arial" charset="0"/>
              </a:rPr>
              <a:t>áè</a:t>
            </a:r>
            <a:r>
              <a:rPr lang="mn-MN" sz="3200" b="1" dirty="0">
                <a:latin typeface="Arial Mon" pitchFamily="34" charset="0"/>
                <a:cs typeface="Arial" charset="0"/>
              </a:rPr>
              <a:t>ч</a:t>
            </a:r>
            <a:r>
              <a:rPr lang="en-US" sz="3200" b="1" dirty="0" err="1">
                <a:latin typeface="Arial Mon" pitchFamily="34" charset="0"/>
                <a:cs typeface="Arial" charset="0"/>
              </a:rPr>
              <a:t>ãèéã</a:t>
            </a:r>
            <a:r>
              <a:rPr lang="en-US" sz="3200" b="1" dirty="0">
                <a:latin typeface="Arial Mon" pitchFamily="34" charset="0"/>
                <a:cs typeface="Arial" charset="0"/>
              </a:rPr>
              <a:t> </a:t>
            </a:r>
            <a:r>
              <a:rPr lang="en-US" sz="3200" b="1" dirty="0" err="1">
                <a:latin typeface="Arial Mon" pitchFamily="34" charset="0"/>
                <a:cs typeface="Arial" charset="0"/>
              </a:rPr>
              <a:t>áîëîâñðóóëñàí</a:t>
            </a:r>
            <a:r>
              <a:rPr lang="en-US" sz="3200" b="1" dirty="0">
                <a:latin typeface="Arial Mon" pitchFamily="34" charset="0"/>
                <a:cs typeface="Arial" charset="0"/>
              </a:rPr>
              <a:t> </a:t>
            </a:r>
            <a:r>
              <a:rPr lang="en-US" sz="3200" b="1" dirty="0" err="1">
                <a:latin typeface="Arial Mon" pitchFamily="34" charset="0"/>
                <a:cs typeface="Arial" charset="0"/>
              </a:rPr>
              <a:t>òóõàé</a:t>
            </a:r>
            <a:r>
              <a:rPr lang="en-US" sz="3200" b="1" dirty="0">
                <a:latin typeface="Arial Mon" pitchFamily="34" charset="0"/>
                <a:cs typeface="Arial" charset="0"/>
              </a:rPr>
              <a:t> </a:t>
            </a:r>
            <a:endParaRPr lang="mn-MN" sz="3200" b="1" dirty="0">
              <a:latin typeface="Arial Narrow" pitchFamily="34" charset="0"/>
              <a:cs typeface="Arial" charset="0"/>
            </a:endParaRPr>
          </a:p>
          <a:p>
            <a:pPr algn="ctr">
              <a:defRPr/>
            </a:pPr>
            <a:r>
              <a:rPr lang="en-US" sz="3200" b="1" dirty="0" err="1">
                <a:latin typeface="Arial Mon" pitchFamily="34" charset="0"/>
                <a:cs typeface="Arial" charset="0"/>
              </a:rPr>
              <a:t>Òýìäýã</a:t>
            </a:r>
            <a:r>
              <a:rPr lang="mn-MN" sz="3200" b="1" dirty="0">
                <a:latin typeface="Arial Mon" pitchFamily="34" charset="0"/>
                <a:cs typeface="Arial" charset="0"/>
              </a:rPr>
              <a:t>,тэмдэглэл</a:t>
            </a:r>
            <a:r>
              <a:rPr lang="en-US" sz="3200" dirty="0">
                <a:latin typeface="Arial Mon" pitchFamily="34" charset="0"/>
                <a:cs typeface="Arial" charset="0"/>
              </a:rPr>
              <a:t> </a:t>
            </a:r>
          </a:p>
        </p:txBody>
      </p:sp>
    </p:spTree>
    <p:extLst>
      <p:ext uri="{BB962C8B-B14F-4D97-AF65-F5344CB8AC3E}">
        <p14:creationId xmlns:p14="http://schemas.microsoft.com/office/powerpoint/2010/main" val="4235145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slide(fromLeft)">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905000" y="1600200"/>
            <a:ext cx="3352800" cy="3048000"/>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1" hangingPunct="1"/>
            <a:r>
              <a:rPr lang="en-US" sz="3200" b="1" dirty="0">
                <a:solidFill>
                  <a:schemeClr val="bg1"/>
                </a:solidFill>
                <a:latin typeface="Arial Mon" pitchFamily="34" charset="0"/>
                <a:cs typeface="Arial" pitchFamily="34" charset="0"/>
              </a:rPr>
              <a:t>ÕÓÓËÁÀÐ ¯ÍÝÍ </a:t>
            </a:r>
          </a:p>
          <a:p>
            <a:pPr algn="ctr" eaLnBrk="1" hangingPunct="1"/>
            <a:r>
              <a:rPr lang="en-US" sz="3200" b="1" dirty="0">
                <a:solidFill>
                  <a:schemeClr val="bg1"/>
                </a:solidFill>
                <a:latin typeface="Arial Mon" pitchFamily="34" charset="0"/>
                <a:cs typeface="Arial" pitchFamily="34" charset="0"/>
              </a:rPr>
              <a:t>ÁÎËÎÕ </a:t>
            </a:r>
          </a:p>
          <a:p>
            <a:pPr algn="ctr" eaLnBrk="1" hangingPunct="1"/>
            <a:r>
              <a:rPr lang="en-US" sz="3200" b="1" dirty="0">
                <a:solidFill>
                  <a:schemeClr val="bg1"/>
                </a:solidFill>
                <a:latin typeface="Arial Mon" pitchFamily="34" charset="0"/>
                <a:cs typeface="Arial" pitchFamily="34" charset="0"/>
              </a:rPr>
              <a:t>ÒÓÕÀÉ </a:t>
            </a:r>
            <a:endParaRPr lang="mn-MN" sz="3200" b="1" dirty="0">
              <a:solidFill>
                <a:schemeClr val="bg1"/>
              </a:solidFill>
              <a:latin typeface="Arial Mon" pitchFamily="34" charset="0"/>
              <a:cs typeface="Arial" pitchFamily="34" charset="0"/>
            </a:endParaRPr>
          </a:p>
          <a:p>
            <a:pPr algn="ctr" eaLnBrk="1" hangingPunct="1"/>
            <a:r>
              <a:rPr lang="en-US" sz="3200" b="1" dirty="0">
                <a:solidFill>
                  <a:schemeClr val="bg1"/>
                </a:solidFill>
                <a:latin typeface="Arial Mon" pitchFamily="34" charset="0"/>
                <a:cs typeface="Arial" pitchFamily="34" charset="0"/>
              </a:rPr>
              <a:t>ÒÝÌÄÝÃËÝË</a:t>
            </a:r>
          </a:p>
        </p:txBody>
      </p:sp>
      <p:sp>
        <p:nvSpPr>
          <p:cNvPr id="54275" name="AutoShape 3"/>
          <p:cNvSpPr>
            <a:spLocks noChangeArrowheads="1"/>
          </p:cNvSpPr>
          <p:nvPr/>
        </p:nvSpPr>
        <p:spPr bwMode="auto">
          <a:xfrm>
            <a:off x="5181601" y="304800"/>
            <a:ext cx="5275263" cy="6172200"/>
          </a:xfrm>
          <a:prstGeom prst="verticalScroll">
            <a:avLst>
              <a:gd name="adj" fmla="val 12500"/>
            </a:avLst>
          </a:prstGeom>
          <a:solidFill>
            <a:schemeClr val="accent1"/>
          </a:solidFill>
          <a:ln w="12700" cap="sq">
            <a:solidFill>
              <a:srgbClr val="99FF99"/>
            </a:solidFill>
            <a:miter lim="800000"/>
            <a:headEnd type="none" w="sm" len="sm"/>
            <a:tailEnd type="none" w="sm" len="sm"/>
          </a:ln>
        </p:spPr>
        <p:txBody>
          <a:bodyPr wrap="none" anchor="ctr"/>
          <a:lstStyle/>
          <a:p>
            <a:pPr algn="ctr" eaLnBrk="1" hangingPunct="1"/>
            <a:r>
              <a:rPr lang="en-US" sz="3200" b="1" dirty="0">
                <a:solidFill>
                  <a:schemeClr val="hlink"/>
                </a:solidFill>
                <a:latin typeface="Arial Mon" pitchFamily="34" charset="0"/>
                <a:cs typeface="Arial" pitchFamily="34" charset="0"/>
              </a:rPr>
              <a:t>ÃÀÐÛÍ ¯ÑÝÃ </a:t>
            </a:r>
          </a:p>
          <a:p>
            <a:pPr algn="ctr" eaLnBrk="1" hangingPunct="1"/>
            <a:r>
              <a:rPr lang="en-US" sz="3200" b="1" dirty="0">
                <a:solidFill>
                  <a:schemeClr val="hlink"/>
                </a:solidFill>
                <a:latin typeface="Arial Mon" pitchFamily="34" charset="0"/>
                <a:cs typeface="Arial" pitchFamily="34" charset="0"/>
              </a:rPr>
              <a:t>Á¯ÐÄËÈÉÍ </a:t>
            </a:r>
          </a:p>
          <a:p>
            <a:pPr algn="ctr" eaLnBrk="1" hangingPunct="1"/>
            <a:r>
              <a:rPr lang="en-US" sz="3200" b="1" dirty="0">
                <a:solidFill>
                  <a:schemeClr val="hlink"/>
                </a:solidFill>
                <a:latin typeface="Arial Mon" pitchFamily="34" charset="0"/>
                <a:cs typeface="Arial" pitchFamily="34" charset="0"/>
              </a:rPr>
              <a:t>ÄÀÐÀÀ:</a:t>
            </a:r>
          </a:p>
          <a:p>
            <a:pPr algn="ctr" eaLnBrk="1" hangingPunct="1"/>
            <a:endParaRPr lang="en-US" sz="3200" b="1" dirty="0">
              <a:solidFill>
                <a:schemeClr val="hlink"/>
              </a:solidFill>
              <a:latin typeface="Arial Mon" pitchFamily="34" charset="0"/>
              <a:cs typeface="Arial" pitchFamily="34" charset="0"/>
            </a:endParaRPr>
          </a:p>
          <a:p>
            <a:pPr algn="ctr" eaLnBrk="1" hangingPunct="1"/>
            <a:r>
              <a:rPr lang="en-US" sz="2800" dirty="0">
                <a:latin typeface="Arial Mon" pitchFamily="34" charset="0"/>
                <a:cs typeface="Arial" pitchFamily="34" charset="0"/>
              </a:rPr>
              <a:t>ÕÓÓËÁÀÐ ¯ÍÝÍ</a:t>
            </a:r>
          </a:p>
          <a:p>
            <a:pPr algn="ctr" eaLnBrk="1" hangingPunct="1"/>
            <a:r>
              <a:rPr lang="en-US" sz="2800" dirty="0" err="1">
                <a:latin typeface="Arial Mon" pitchFamily="34" charset="0"/>
                <a:cs typeface="Arial" pitchFamily="34" charset="0"/>
              </a:rPr>
              <a:t>Çàõèðãààíû</a:t>
            </a:r>
            <a:r>
              <a:rPr lang="en-US" sz="2800" dirty="0">
                <a:latin typeface="Arial Mon" pitchFamily="34" charset="0"/>
                <a:cs typeface="Arial" pitchFamily="34" charset="0"/>
              </a:rPr>
              <a:t> </a:t>
            </a:r>
            <a:r>
              <a:rPr lang="en-US" sz="2800" dirty="0" err="1">
                <a:latin typeface="Arial Mon" pitchFamily="34" charset="0"/>
                <a:cs typeface="Arial" pitchFamily="34" charset="0"/>
              </a:rPr>
              <a:t>õýëòñèéí</a:t>
            </a:r>
            <a:r>
              <a:rPr lang="en-US" sz="2800" dirty="0">
                <a:latin typeface="Arial Mon" pitchFamily="34" charset="0"/>
                <a:cs typeface="Arial" pitchFamily="34" charset="0"/>
              </a:rPr>
              <a:t> </a:t>
            </a:r>
          </a:p>
          <a:p>
            <a:pPr algn="ctr" eaLnBrk="1" hangingPunct="1"/>
            <a:r>
              <a:rPr lang="en-US" sz="2800" dirty="0" err="1">
                <a:latin typeface="Arial Mon" pitchFamily="34" charset="0"/>
                <a:cs typeface="Arial" pitchFamily="34" charset="0"/>
              </a:rPr>
              <a:t>äàðãà</a:t>
            </a:r>
            <a:r>
              <a:rPr lang="en-US" sz="2800" dirty="0">
                <a:latin typeface="Arial Mon" pitchFamily="34" charset="0"/>
                <a:cs typeface="Arial" pitchFamily="34" charset="0"/>
              </a:rPr>
              <a:t>              </a:t>
            </a:r>
            <a:r>
              <a:rPr lang="en-US" sz="2800" dirty="0" err="1">
                <a:latin typeface="Arial Mon" pitchFamily="34" charset="0"/>
                <a:cs typeface="Arial" pitchFamily="34" charset="0"/>
              </a:rPr>
              <a:t>Ó.Ãàíàà</a:t>
            </a:r>
            <a:endParaRPr lang="mn-MN" sz="2800" dirty="0">
              <a:latin typeface="Arial Mon" pitchFamily="34" charset="0"/>
              <a:cs typeface="Arial" pitchFamily="34" charset="0"/>
            </a:endParaRPr>
          </a:p>
          <a:p>
            <a:pPr algn="ctr" eaLnBrk="1" hangingPunct="1"/>
            <a:endParaRPr lang="mn-MN" sz="2800" dirty="0">
              <a:latin typeface="Arial" pitchFamily="34" charset="0"/>
              <a:cs typeface="Arial" pitchFamily="34" charset="0"/>
            </a:endParaRPr>
          </a:p>
          <a:p>
            <a:pPr algn="ctr" eaLnBrk="1" hangingPunct="1"/>
            <a:r>
              <a:rPr lang="mn-MN" sz="2800" u="sng" dirty="0">
                <a:latin typeface="Arial" pitchFamily="34" charset="0"/>
                <a:cs typeface="Arial" pitchFamily="34" charset="0"/>
              </a:rPr>
              <a:t>Огноо</a:t>
            </a:r>
          </a:p>
          <a:p>
            <a:pPr algn="ctr" eaLnBrk="1" hangingPunct="1"/>
            <a:r>
              <a:rPr lang="mn-MN" dirty="0">
                <a:latin typeface="Arial" pitchFamily="34" charset="0"/>
                <a:cs typeface="Arial" pitchFamily="34" charset="0"/>
              </a:rPr>
              <a:t>Байгууллагын тэмдгээр баталгаажуулна</a:t>
            </a:r>
            <a:r>
              <a:rPr lang="mn-MN" sz="2800" dirty="0">
                <a:latin typeface="Arial" pitchFamily="34" charset="0"/>
                <a:cs typeface="Arial" pitchFamily="34" charset="0"/>
              </a:rPr>
              <a:t>.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235682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0" fill="hold"/>
                                        <p:tgtEl>
                                          <p:spTgt spid="54275"/>
                                        </p:tgtEl>
                                        <p:attrNameLst>
                                          <p:attrName>ppt_w</p:attrName>
                                        </p:attrNameLst>
                                      </p:cBhvr>
                                      <p:tavLst>
                                        <p:tav tm="0" fmla="#ppt_w*sin(2.5*pi*$)">
                                          <p:val>
                                            <p:fltVal val="0"/>
                                          </p:val>
                                        </p:tav>
                                        <p:tav tm="100000">
                                          <p:val>
                                            <p:fltVal val="1"/>
                                          </p:val>
                                        </p:tav>
                                      </p:tavLst>
                                    </p:anim>
                                    <p:anim calcmode="lin" valueType="num">
                                      <p:cBhvr>
                                        <p:cTn id="8" dur="5000" fill="hold"/>
                                        <p:tgtEl>
                                          <p:spTgt spid="542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62200" y="228600"/>
            <a:ext cx="5943600" cy="1524000"/>
          </a:xfrm>
        </p:spPr>
        <p:txBody>
          <a:bodyPr>
            <a:noAutofit/>
          </a:bodyPr>
          <a:lstStyle/>
          <a:p>
            <a:pPr algn="ctr"/>
            <a:r>
              <a:rPr lang="mn-MN" sz="4000" b="1" dirty="0">
                <a:latin typeface="Arial" pitchFamily="34" charset="0"/>
                <a:cs typeface="Arial" pitchFamily="34" charset="0"/>
              </a:rPr>
              <a:t>Удирдлагын заалт</a:t>
            </a:r>
            <a:r>
              <a:rPr lang="mn-MN" sz="4000" dirty="0">
                <a:latin typeface="Arial" pitchFamily="34" charset="0"/>
                <a:cs typeface="Arial" pitchFamily="34" charset="0"/>
              </a:rPr>
              <a:t/>
            </a:r>
            <a:br>
              <a:rPr lang="mn-MN" sz="4000" dirty="0">
                <a:latin typeface="Arial" pitchFamily="34" charset="0"/>
                <a:cs typeface="Arial" pitchFamily="34" charset="0"/>
              </a:rPr>
            </a:br>
            <a:r>
              <a:rPr lang="en-US" sz="2800" u="sng" dirty="0">
                <a:solidFill>
                  <a:srgbClr val="FF0000"/>
                </a:solidFill>
                <a:latin typeface="Arial" pitchFamily="34" charset="0"/>
                <a:cs typeface="Arial" pitchFamily="34" charset="0"/>
              </a:rPr>
              <a:t/>
            </a:r>
            <a:br>
              <a:rPr lang="en-US" sz="2800" u="sng" dirty="0">
                <a:solidFill>
                  <a:srgbClr val="FF0000"/>
                </a:solidFill>
                <a:latin typeface="Arial" pitchFamily="34" charset="0"/>
                <a:cs typeface="Arial" pitchFamily="34" charset="0"/>
              </a:rPr>
            </a:br>
            <a:endParaRPr lang="en-US" sz="4000" u="sng" dirty="0">
              <a:solidFill>
                <a:srgbClr val="FF0000"/>
              </a:solidFill>
              <a:latin typeface="Arial" pitchFamily="34" charset="0"/>
              <a:cs typeface="Arial" pitchFamily="34" charset="0"/>
            </a:endParaRPr>
          </a:p>
        </p:txBody>
      </p:sp>
      <p:sp>
        <p:nvSpPr>
          <p:cNvPr id="18435" name="Rectangle 3"/>
          <p:cNvSpPr>
            <a:spLocks noGrp="1" noChangeArrowheads="1"/>
          </p:cNvSpPr>
          <p:nvPr>
            <p:ph idx="1"/>
          </p:nvPr>
        </p:nvSpPr>
        <p:spPr>
          <a:noFill/>
        </p:spPr>
        <p:txBody>
          <a:bodyPr>
            <a:normAutofit/>
          </a:bodyPr>
          <a:lstStyle/>
          <a:p>
            <a:pPr algn="just" eaLnBrk="1" hangingPunct="1"/>
            <a:r>
              <a:rPr lang="mn-MN" sz="3600" dirty="0">
                <a:latin typeface="Arial" pitchFamily="34" charset="0"/>
                <a:cs typeface="Arial" pitchFamily="34" charset="0"/>
              </a:rPr>
              <a:t>Удирдлагын заалтыг баримт бичгийн эх хувь дээр цохолтын хэлбэрээр бичих бөгөөд “Харилцагчийн нэр” бүрдлийн доод талд эсвэл бмчвэрийн төгсгөлийн сул зайнд гараар бичнэ. </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2192191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09600"/>
          </a:xfrm>
          <a:noFill/>
          <a:ln>
            <a:solidFill>
              <a:schemeClr val="tx1"/>
            </a:solidFill>
          </a:ln>
        </p:spPr>
        <p:txBody>
          <a:bodyPr>
            <a:noAutofit/>
          </a:bodyPr>
          <a:lstStyle/>
          <a:p>
            <a:pPr algn="ctr"/>
            <a:r>
              <a:rPr lang="mn-MN" sz="2400" dirty="0">
                <a:latin typeface="Arial" pitchFamily="34" charset="0"/>
                <a:cs typeface="Arial" pitchFamily="34" charset="0"/>
              </a:rPr>
              <a:t>Санамжид байгаа мэдээллийг эрж хайх тэмдэглэл буюу файлын нэр бүрдэл</a:t>
            </a:r>
            <a:endParaRPr lang="en-US" sz="2400" dirty="0">
              <a:latin typeface="Arial" pitchFamily="34" charset="0"/>
              <a:cs typeface="Arial" pitchFamily="34" charset="0"/>
            </a:endParaRPr>
          </a:p>
        </p:txBody>
      </p:sp>
      <p:pic>
        <p:nvPicPr>
          <p:cNvPr id="4" name="Content Placeholder 3"/>
          <p:cNvPicPr>
            <a:picLocks noGrp="1"/>
          </p:cNvPicPr>
          <p:nvPr>
            <p:ph idx="1"/>
          </p:nvPr>
        </p:nvPicPr>
        <p:blipFill>
          <a:blip r:embed="rId2" cstate="print"/>
          <a:stretch>
            <a:fillRect/>
          </a:stretch>
        </p:blipFill>
        <p:spPr bwMode="auto">
          <a:xfrm>
            <a:off x="3154892" y="1554163"/>
            <a:ext cx="6034616" cy="4525962"/>
          </a:xfrm>
          <a:prstGeom prst="rect">
            <a:avLst/>
          </a:prstGeom>
          <a:noFill/>
          <a:ln w="9525">
            <a:noFill/>
            <a:miter lim="800000"/>
            <a:headEnd/>
            <a:tailEnd/>
          </a:ln>
        </p:spPr>
      </p:pic>
      <p:cxnSp>
        <p:nvCxnSpPr>
          <p:cNvPr id="6" name="Straight Arrow Connector 5"/>
          <p:cNvCxnSpPr/>
          <p:nvPr/>
        </p:nvCxnSpPr>
        <p:spPr>
          <a:xfrm>
            <a:off x="2743200" y="1219200"/>
            <a:ext cx="50292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7848600" y="15240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7905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cxnSp>
        <p:nvCxnSpPr>
          <p:cNvPr id="4" name="Straight Arrow Connector 3"/>
          <p:cNvCxnSpPr/>
          <p:nvPr/>
        </p:nvCxnSpPr>
        <p:spPr>
          <a:xfrm rot="5400000">
            <a:off x="1943100" y="2552700"/>
            <a:ext cx="2514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886200" y="1752600"/>
            <a:ext cx="3124200" cy="205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5943600" y="2895600"/>
            <a:ext cx="30480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671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100885199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Words>
  <Application>Microsoft Office PowerPoint</Application>
  <PresentationFormat>Widescreen</PresentationFormat>
  <Paragraphs>103</Paragraphs>
  <Slides>29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Arial Mon</vt:lpstr>
      <vt:lpstr>Arial Narrow</vt:lpstr>
      <vt:lpstr>Calibri</vt:lpstr>
      <vt:lpstr>Calibri Light</vt:lpstr>
      <vt:lpstr>Wingdings</vt:lpstr>
      <vt:lpstr>Office Theme</vt:lpstr>
      <vt:lpstr>Acrobat Document</vt:lpstr>
      <vt:lpstr>ÒÀÌÃÀ, ÒÝÌÄÝÃ </vt:lpstr>
      <vt:lpstr>PowerPoint Presentation</vt:lpstr>
      <vt:lpstr>Баримт бичиг боловсруулсан тухай тэмдэглэл </vt:lpstr>
      <vt:lpstr>PowerPoint Presentation</vt:lpstr>
      <vt:lpstr>PowerPoint Presentation</vt:lpstr>
      <vt:lpstr>Удирдлагын заалт  </vt:lpstr>
      <vt:lpstr>Санамжид байгаа мэдээллийг эрж хайх тэмдэглэл буюу файлын нэр бүрдэл</vt:lpstr>
      <vt:lpstr>PowerPoint Presentation</vt:lpstr>
      <vt:lpstr>PowerPoint Presentation</vt:lpstr>
      <vt:lpstr>PowerPoint Presentation</vt:lpstr>
      <vt:lpstr>  Баримт бичгийг шийдвэрлэх хугацаа</vt:lpstr>
      <vt:lpstr>Тушаалын бичвэр </vt:lpstr>
      <vt:lpstr> 1. Уг баримт бичгийг зохиож бүрдүүлсэн үндэслэл, авах арга хэмжээний зорилт, шаардлагын тухай бичнэ.   Хэрвээ тушаал гаргах үндэслэл ямар нэг хууль тогтоомж, дээд газрын шийдвэртэй холбоотой бол тэмдэглэх хэсэгт уг эрхзүйн актын нэр, огноо, гарчиг, дугаарыг зааж өгнө.  </vt:lpstr>
      <vt:lpstr>PowerPoint Presentation</vt:lpstr>
      <vt:lpstr>PowerPoint Presentation</vt:lpstr>
      <vt:lpstr>PowerPoint Presentation</vt:lpstr>
      <vt:lpstr> Хуралдааны тэмдэглэл  </vt:lpstr>
      <vt:lpstr> Хуралдааны тэмдэглэл нь”хэлэлцсэн нь”, “сонссон нь”, шийдвэрлэсэн нь гэсэн дарааллаар, хэлэлцсэн асуудал тус бүрээр бичигдэнэ. </vt:lpstr>
      <vt:lpstr>PowerPoint Presentation</vt:lpstr>
      <vt:lpstr>PowerPoint Presentation</vt:lpstr>
      <vt:lpstr> Албан бичиг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ÒÀÌÃÀ, ÒÝÌÄÝÃ </dc:title>
  <dc:creator>badrakh</dc:creator>
  <cp:lastModifiedBy>badrakh</cp:lastModifiedBy>
  <cp:revision>1</cp:revision>
  <dcterms:created xsi:type="dcterms:W3CDTF">2015-07-28T03:51:27Z</dcterms:created>
  <dcterms:modified xsi:type="dcterms:W3CDTF">2015-07-28T03:51:48Z</dcterms:modified>
</cp:coreProperties>
</file>