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d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40CC-F2B7-4358-818A-31BB3D065B2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9295-3B83-432C-B2EF-5F90E73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7790688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3600" b="1" dirty="0">
                <a:latin typeface="Arial" pitchFamily="34" charset="0"/>
                <a:cs typeface="Arial" pitchFamily="34" charset="0"/>
              </a:rPr>
              <a:t>БАТАЛСАН ТУХАЙ ТЭМДЭГЛЭЛ</a:t>
            </a:r>
            <a:r>
              <a:rPr lang="mn-MN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600" b="1" dirty="0">
                <a:latin typeface="Arial" pitchFamily="34" charset="0"/>
                <a:cs typeface="Arial" pitchFamily="34" charset="0"/>
              </a:rPr>
            </a:br>
            <a:r>
              <a:rPr lang="mn-MN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mn-MN" sz="2600" b="1" dirty="0">
                <a:latin typeface="Arial" pitchFamily="34" charset="0"/>
                <a:cs typeface="Arial" pitchFamily="34" charset="0"/>
              </a:rPr>
            </a:b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382000" cy="4724400"/>
          </a:xfrm>
          <a:noFill/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	Баримт бичгийг албан тушаалтан баталж байгаа бол баталсан тухай тэмдэглэлийг баримт бичгийн эхний хуудасны баруун дээд өнцөгт том үсгээр бичнэ.</a:t>
            </a:r>
          </a:p>
          <a:p>
            <a:pPr algn="just">
              <a:buNone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	“БАТЛАВ” бүрдэлд албан тушаал, гарын үсэг, гарын үсгийн тайлал, огноо орно.				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</a:p>
          <a:p>
            <a:pPr>
              <a:buNone/>
            </a:pPr>
            <a:r>
              <a:rPr lang="mn-MN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БАТЛАВ</a:t>
            </a:r>
          </a:p>
          <a:p>
            <a:pPr>
              <a:buNone/>
            </a:pPr>
            <a:r>
              <a:rPr lang="mn-MN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          НИЙСЛЭЛИЙН АРХИВЫН ГАЗРЫН             			         ДАРГА                      	   С.ГАВАА</a:t>
            </a:r>
          </a:p>
          <a:p>
            <a:pPr>
              <a:buNone/>
            </a:pPr>
            <a:r>
              <a:rPr lang="mn-MN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		        </a:t>
            </a:r>
            <a:r>
              <a:rPr lang="mn-MN" sz="17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Огноо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2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1" y="1485900"/>
            <a:ext cx="5446347" cy="43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971550"/>
            <a:ext cx="772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342900"/>
            <a:ext cx="8229600" cy="66751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mn-MN" sz="3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Тэргүү бүрдэл буруу үйлдсэн </a:t>
            </a:r>
            <a:br>
              <a:rPr lang="mn-MN" sz="3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mn-MN" sz="3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албан бичиг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2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8229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37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514350"/>
            <a:ext cx="8229600" cy="5334000"/>
          </a:xfrm>
          <a:noFill/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mn-MN" sz="3000" dirty="0">
              <a:latin typeface="Arial Mon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mn-MN" dirty="0">
                <a:latin typeface="Arial Mon" pitchFamily="34" charset="0"/>
                <a:cs typeface="Arial" pitchFamily="34" charset="0"/>
              </a:rPr>
              <a:t>Баримт бичгийг зохион бүрдүүлэхдээ 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Arial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 </a:t>
            </a:r>
            <a:r>
              <a:rPr lang="mn-MN" dirty="0">
                <a:latin typeface="Arial Mon" pitchFamily="34" charset="0"/>
                <a:cs typeface="Arial" pitchFamily="34" charset="0"/>
              </a:rPr>
              <a:t>үсгийн фонтыг ашиглан бичнэ. 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Бичвэрийн </a:t>
            </a:r>
            <a:r>
              <a:rPr lang="mn-MN" dirty="0">
                <a:latin typeface="Arial Mon" pitchFamily="34" charset="0"/>
                <a:cs typeface="Arial" pitchFamily="34" charset="0"/>
              </a:rPr>
              <a:t>үсгийн хэмжээ нь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2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-14</a:t>
            </a:r>
            <a:r>
              <a:rPr lang="mn-MN" dirty="0">
                <a:latin typeface="Arial Mon" pitchFamily="34" charset="0"/>
                <a:cs typeface="Arial" pitchFamily="34" charset="0"/>
              </a:rPr>
              <a:t>, 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хүснэгтэн</a:t>
            </a:r>
            <a:r>
              <a:rPr lang="mn-MN" dirty="0">
                <a:latin typeface="Arial Mon" pitchFamily="34" charset="0"/>
                <a:cs typeface="Arial" pitchFamily="34" charset="0"/>
              </a:rPr>
              <a:t> мэдээллийнх 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10-12</a:t>
            </a:r>
            <a:r>
              <a:rPr lang="mn-MN" dirty="0">
                <a:latin typeface="Arial Mon" pitchFamily="34" charset="0"/>
                <a:cs typeface="Arial" pitchFamily="34" charset="0"/>
              </a:rPr>
              <a:t> байна.</a:t>
            </a:r>
          </a:p>
          <a:p>
            <a:pPr algn="just">
              <a:lnSpc>
                <a:spcPct val="80000"/>
              </a:lnSpc>
              <a:defRPr/>
            </a:pPr>
            <a:endParaRPr lang="en-US" dirty="0">
              <a:latin typeface="Arial Mon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>
                <a:latin typeface="Arial Mon" pitchFamily="34" charset="0"/>
                <a:cs typeface="Arial" pitchFamily="34" charset="0"/>
              </a:rPr>
              <a:t>Áàðèìò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áè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ãèéí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áè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âýðèéã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À4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õýâëýìýë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õóóäñàí</a:t>
            </a:r>
            <a:r>
              <a:rPr lang="mn-MN" dirty="0">
                <a:latin typeface="Arial Mon" pitchFamily="34" charset="0"/>
                <a:cs typeface="Arial" pitchFamily="34" charset="0"/>
              </a:rPr>
              <a:t>д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áè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>
                <a:latin typeface="Arial Mon" pitchFamily="34" charset="0"/>
                <a:cs typeface="Arial" pitchFamily="34" charset="0"/>
              </a:rPr>
              <a:t>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х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äýý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ìºð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õîîðîíäûí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çàéã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1,0-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1</a:t>
            </a:r>
            <a:r>
              <a:rPr lang="mn-MN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5-ààð, À5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õýâëýìýë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õóóäñàíä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áè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âýðèéí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ìºð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õîîðîíäûí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çàéã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on" pitchFamily="34" charset="0"/>
                <a:cs typeface="Arial" pitchFamily="34" charset="0"/>
              </a:rPr>
              <a:t>1-ýýð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àâ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>
                <a:latin typeface="Arial Mon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áè</a:t>
            </a:r>
            <a:r>
              <a:rPr lang="mn-MN" dirty="0">
                <a:latin typeface="Arial Mon" pitchFamily="34" charset="0"/>
                <a:cs typeface="Arial" pitchFamily="34" charset="0"/>
              </a:rPr>
              <a:t>ч</a:t>
            </a:r>
            <a:r>
              <a:rPr lang="en-US" dirty="0" err="1">
                <a:latin typeface="Arial Mon" pitchFamily="34" charset="0"/>
                <a:cs typeface="Arial" pitchFamily="34" charset="0"/>
              </a:rPr>
              <a:t>íý</a:t>
            </a:r>
            <a:r>
              <a:rPr lang="en-US" dirty="0">
                <a:latin typeface="Arial Mon" pitchFamily="34" charset="0"/>
                <a:cs typeface="Arial" pitchFamily="34" charset="0"/>
              </a:rPr>
              <a:t>.</a:t>
            </a:r>
            <a:endParaRPr lang="mn-MN" dirty="0">
              <a:latin typeface="Arial Mon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3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1285860"/>
            <a:ext cx="8715436" cy="5038740"/>
          </a:xfrm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4000" dirty="0">
                <a:latin typeface="Arial" pitchFamily="34" charset="0"/>
                <a:cs typeface="Arial" pitchFamily="34" charset="0"/>
              </a:rPr>
              <a:t>  Баримт бичгийн тэргүүг бичвэрээс мөр хоорондын зайг </a:t>
            </a:r>
            <a:r>
              <a:rPr lang="mn-MN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2,0-</a:t>
            </a:r>
            <a:r>
              <a:rPr lang="mn-MN" sz="4000" dirty="0">
                <a:latin typeface="Arial" pitchFamily="34" charset="0"/>
                <a:cs typeface="Arial" pitchFamily="34" charset="0"/>
              </a:rPr>
              <a:t>оор, Гарын үсгийг бичвэрээс мөр хоорондын зайг </a:t>
            </a:r>
            <a:r>
              <a:rPr lang="mn-MN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3,0-5,0-</a:t>
            </a:r>
            <a:r>
              <a:rPr lang="mn-MN" sz="4000" dirty="0">
                <a:latin typeface="Arial" pitchFamily="34" charset="0"/>
                <a:cs typeface="Arial" pitchFamily="34" charset="0"/>
              </a:rPr>
              <a:t>аар авч бичнэ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2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62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mn-MN" sz="3100" dirty="0">
                <a:latin typeface="Arial" pitchFamily="34" charset="0"/>
                <a:cs typeface="Arial" pitchFamily="34" charset="0"/>
              </a:rPr>
              <a:t/>
            </a:r>
            <a:br>
              <a:rPr lang="mn-MN" sz="3100" dirty="0">
                <a:latin typeface="Arial" pitchFamily="34" charset="0"/>
                <a:cs typeface="Arial" pitchFamily="34" charset="0"/>
              </a:rPr>
            </a:br>
            <a:r>
              <a:rPr lang="mn-MN" sz="3100" dirty="0">
                <a:latin typeface="Arial" pitchFamily="34" charset="0"/>
                <a:cs typeface="Arial" pitchFamily="34" charset="0"/>
              </a:rPr>
              <a:t/>
            </a:r>
            <a:br>
              <a:rPr lang="mn-MN" sz="3100" dirty="0">
                <a:latin typeface="Arial" pitchFamily="34" charset="0"/>
                <a:cs typeface="Arial" pitchFamily="34" charset="0"/>
              </a:rPr>
            </a:br>
            <a:r>
              <a:rPr lang="mn-MN" sz="4000" b="1" dirty="0">
                <a:latin typeface="Arial" pitchFamily="34" charset="0"/>
                <a:cs typeface="Arial" pitchFamily="34" charset="0"/>
              </a:rPr>
              <a:t>БИЧВЭР</a:t>
            </a:r>
            <a:r>
              <a:rPr lang="mn-MN" sz="3100" dirty="0">
                <a:latin typeface="Arial" pitchFamily="34" charset="0"/>
                <a:cs typeface="Arial" pitchFamily="34" charset="0"/>
              </a:rPr>
              <a:t> </a:t>
            </a:r>
            <a:br>
              <a:rPr lang="mn-MN" sz="3100" dirty="0">
                <a:latin typeface="Arial" pitchFamily="34" charset="0"/>
                <a:cs typeface="Arial" pitchFamily="34" charset="0"/>
              </a:rPr>
            </a:br>
            <a:r>
              <a:rPr lang="mn-MN" sz="3100" dirty="0">
                <a:latin typeface="Arial" pitchFamily="34" charset="0"/>
                <a:cs typeface="Arial" pitchFamily="34" charset="0"/>
              </a:rPr>
              <a:t/>
            </a:r>
            <a:br>
              <a:rPr lang="mn-MN" sz="3100" dirty="0">
                <a:latin typeface="Arial" pitchFamily="34" charset="0"/>
                <a:cs typeface="Arial" pitchFamily="34" charset="0"/>
              </a:rPr>
            </a:br>
            <a:r>
              <a:rPr lang="mn-MN" dirty="0">
                <a:latin typeface="Arial" pitchFamily="34" charset="0"/>
                <a:cs typeface="Arial" pitchFamily="34" charset="0"/>
              </a:rPr>
              <a:t/>
            </a:r>
            <a:br>
              <a:rPr lang="mn-MN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610600" cy="4876800"/>
          </a:xfrm>
          <a:noFill/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mn-MN" sz="3600" dirty="0">
                <a:latin typeface="Arial" pitchFamily="34" charset="0"/>
                <a:cs typeface="Arial" pitchFamily="34" charset="0"/>
              </a:rPr>
              <a:t>Баримт бичгийг үйлдэхдээ </a:t>
            </a: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Текстэн буюу бичвэр</a:t>
            </a: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Хүснэгтэн</a:t>
            </a:r>
          </a:p>
          <a:p>
            <a:pPr>
              <a:buNone/>
            </a:pPr>
            <a:endParaRPr lang="mn-MN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3600" b="1" dirty="0">
                <a:latin typeface="Arial" pitchFamily="34" charset="0"/>
                <a:cs typeface="Arial" pitchFamily="34" charset="0"/>
              </a:rPr>
              <a:t>Шаардлага:</a:t>
            </a: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Баримт бичгийн утга санааг бүрэн зөв илэрхийлсэн байх</a:t>
            </a: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Товч тодорхой, ойлгомжтой, логик дэс дараалалтай байх</a:t>
            </a: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Үг үсгийн болон хэл найруулгын алдаагүй байх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360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710191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s\Desktop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0"/>
            <a:ext cx="6477000" cy="667430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620000" y="4286250"/>
            <a:ext cx="24384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Бичвэр бүрдэл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6400800" y="4286250"/>
            <a:ext cx="1295400" cy="17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438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mn-MN" sz="2800" b="1" i="1">
                <a:latin typeface="Arial" charset="0"/>
                <a:cs typeface="Arial" charset="0"/>
              </a:rPr>
              <a:t>Хүснэгт хэлбэрээр:</a:t>
            </a:r>
            <a:endParaRPr lang="en-US" sz="2800" b="1" i="1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682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д/д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mn-MN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Баримт бичгийн гарчиг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mn-MN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Огноо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mn-MN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Хуудасны тоо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mn-MN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Тайлбар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981200" y="3352800"/>
            <a:ext cx="822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mn-MN" sz="2400" b="1" i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Дараагийн хуудасны эхэнд:</a:t>
            </a:r>
            <a:endParaRPr lang="en-US" sz="2400" b="1" i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2057400" y="43434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682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1158" y="142853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дугаар хэсэг: </a:t>
            </a:r>
            <a:r>
              <a:rPr lang="mn-MN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Баримт бичгийн бүрдэл, тэдгээрт тавих шаардлага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67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ocuments"/>
          <p:cNvSpPr>
            <a:spLocks noEditPoints="1" noChangeArrowheads="1"/>
          </p:cNvSpPr>
          <p:nvPr/>
        </p:nvSpPr>
        <p:spPr bwMode="auto">
          <a:xfrm>
            <a:off x="1809720" y="857232"/>
            <a:ext cx="8342312" cy="121444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mn-MN" sz="3200" b="1" dirty="0">
                <a:latin typeface="Arial" pitchFamily="34" charset="0"/>
                <a:cs typeface="Arial" pitchFamily="34" charset="0"/>
              </a:rPr>
              <a:t>Хавсралтын тухай </a:t>
            </a:r>
            <a:r>
              <a:rPr lang="en-US" sz="3200" b="1" dirty="0">
                <a:latin typeface="Arial Mon" pitchFamily="34" charset="0"/>
                <a:cs typeface="Arial" pitchFamily="34" charset="0"/>
              </a:rPr>
              <a:t> 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>тэмдэглэл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27264" y="3733800"/>
            <a:ext cx="71437" cy="76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Form"/>
          <p:cNvSpPr>
            <a:spLocks noEditPoints="1" noChangeArrowheads="1"/>
          </p:cNvSpPr>
          <p:nvPr/>
        </p:nvSpPr>
        <p:spPr bwMode="auto">
          <a:xfrm>
            <a:off x="1735139" y="2571744"/>
            <a:ext cx="8580437" cy="131445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mn-M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Mon" pitchFamily="34" charset="0"/>
                <a:cs typeface="Arial" pitchFamily="34" charset="0"/>
              </a:rPr>
              <a:t>1 дүгээр хавсралт Геологийн баримтын төвийн 2010 оны үйл ажиллагааны тайлан, 15 хуудастай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Mon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Mon" pitchFamily="34" charset="0"/>
                <a:cs typeface="Arial" pitchFamily="34" charset="0"/>
              </a:rPr>
              <a:t>2 дугаар хавсралт Геологийн мэдээллийн </a:t>
            </a:r>
            <a:r>
              <a:rPr lang="mn-MN" b="1">
                <a:solidFill>
                  <a:schemeClr val="tx1">
                    <a:lumMod val="75000"/>
                    <a:lumOff val="25000"/>
                  </a:schemeClr>
                </a:solidFill>
                <a:latin typeface="Arial Mon" pitchFamily="34" charset="0"/>
                <a:cs typeface="Arial" pitchFamily="34" charset="0"/>
              </a:rPr>
              <a:t>төвийн 2010 оны тайлан, 11 хуудастай.</a:t>
            </a:r>
            <a:endParaRPr lang="en-US" b="1" dirty="0">
              <a:solidFill>
                <a:schemeClr val="bg2"/>
              </a:solidFill>
              <a:latin typeface="Arial Mon" pitchFamily="34" charset="0"/>
            </a:endParaRPr>
          </a:p>
        </p:txBody>
      </p:sp>
      <p:sp>
        <p:nvSpPr>
          <p:cNvPr id="48133" name="Documents"/>
          <p:cNvSpPr>
            <a:spLocks noEditPoints="1" noChangeArrowheads="1"/>
          </p:cNvSpPr>
          <p:nvPr/>
        </p:nvSpPr>
        <p:spPr bwMode="auto">
          <a:xfrm>
            <a:off x="1735138" y="4714884"/>
            <a:ext cx="8628062" cy="151446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mn-M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Нийслэлийн Архивын газрын даргын 2010 оны ...... дугаар сарын ........-ны өдрийн .... дүгээр тушаалын .... дугаар хавсралт  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2564" y="28572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дугаар хэсэг: </a:t>
            </a:r>
            <a:r>
              <a:rPr lang="mn-MN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Баримт бичгийн бүрдэл, тэдгээрт тавих шаардлага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31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  <p:bldP spid="48131" grpId="0" animBg="1"/>
      <p:bldP spid="48132" grpId="0" animBg="1" autoUpdateAnimBg="0"/>
      <p:bldP spid="4813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914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3200" b="1" dirty="0">
                <a:latin typeface="Arial" pitchFamily="34" charset="0"/>
                <a:cs typeface="Arial" pitchFamily="34" charset="0"/>
              </a:rPr>
              <a:t>ХАВСРАЛТЫН ТУХАЙ ТЭМДЭГЛЭЛ</a:t>
            </a:r>
            <a:br>
              <a:rPr lang="mn-MN" sz="3200" b="1" dirty="0">
                <a:latin typeface="Arial" pitchFamily="34" charset="0"/>
                <a:cs typeface="Arial" pitchFamily="34" charset="0"/>
              </a:rPr>
            </a:br>
            <a:endParaRPr lang="en-US" sz="3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8324088" cy="4876800"/>
          </a:xfrm>
          <a:noFill/>
        </p:spPr>
        <p:txBody>
          <a:bodyPr>
            <a:normAutofit fontScale="55000" lnSpcReduction="20000"/>
          </a:bodyPr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Баримт бичигт хавсралтын тухай дурдсан бол бичвэрийн төгсгөлд сул мөр орхиод:</a:t>
            </a:r>
          </a:p>
          <a:p>
            <a:pPr algn="just">
              <a:buNone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Хавсралт 5 хуудастай, 2 хувь</a:t>
            </a:r>
          </a:p>
          <a:p>
            <a:pPr>
              <a:buNone/>
            </a:pPr>
            <a:endParaRPr lang="mn-MN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Баримт бичигт хавсралтын тухай дурдаагүй бол хавсралтын нэр, хуудасны тоо, хувийн тоог дараах байдлаар бичнэ.</a:t>
            </a:r>
          </a:p>
          <a:p>
            <a:pPr>
              <a:buNone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Хавсралт: Архивын ерөнхий газрын 2010 оны 03 сарын 05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ны өдрийн №1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09 дүгээр албан бичиг, хавсралтын хамт бүгд 5 хуудас</a:t>
            </a:r>
          </a:p>
          <a:p>
            <a:pPr>
              <a:buNone/>
            </a:pPr>
            <a:endParaRPr lang="mn-MN" sz="3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 Захирамжлалын баримт бичиг хавсралттай бол эхний хуудасны баруун дээд өнцөгт:</a:t>
            </a:r>
          </a:p>
          <a:p>
            <a:pPr marL="91440" algn="just">
              <a:lnSpc>
                <a:spcPct val="120000"/>
              </a:lnSpc>
              <a:buNone/>
            </a:pP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Хууль зүй, дотоод хэргийн сайдын </a:t>
            </a:r>
          </a:p>
          <a:p>
            <a:pPr marL="91440">
              <a:lnSpc>
                <a:spcPct val="120000"/>
              </a:lnSpc>
              <a:buNone/>
            </a:pP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2010 оны 03  сарын 05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ны  өдрийн              			               99 дүгээр тушаалын хавсралт</a:t>
            </a:r>
          </a:p>
          <a:p>
            <a:pPr lvl="2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7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096962"/>
          </a:xfrm>
          <a:noFill/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latin typeface="Arial" pitchFamily="34" charset="0"/>
                <a:cs typeface="Arial" pitchFamily="34" charset="0"/>
              </a:rPr>
              <a:t>ГАРЫН ҮСЭГ</a:t>
            </a:r>
            <a:br>
              <a:rPr lang="mn-MN" sz="4000" b="1" dirty="0">
                <a:latin typeface="Arial" pitchFamily="34" charset="0"/>
                <a:cs typeface="Arial" pitchFamily="34" charset="0"/>
              </a:rPr>
            </a:br>
            <a:endParaRPr lang="en-US" sz="27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8400288" cy="47244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Гарын үсгийн бүрдэлд гарын үсэг зурж буй хүний </a:t>
            </a:r>
          </a:p>
          <a:p>
            <a:pPr>
              <a:buFont typeface="Arial" pitchFamily="34" charset="0"/>
              <a:buChar char="•"/>
            </a:pPr>
            <a:endParaRPr lang="mn-MN" sz="3600" dirty="0">
              <a:latin typeface="Arial" pitchFamily="34" charset="0"/>
              <a:cs typeface="Arial" pitchFamily="34" charset="0"/>
            </a:endParaRP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Албан тушаалын нэр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Гарын үсэг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mn-MN" sz="3600" dirty="0">
                <a:latin typeface="Arial" pitchFamily="34" charset="0"/>
                <a:cs typeface="Arial" pitchFamily="34" charset="0"/>
              </a:rPr>
              <a:t>Гарын үсгийн тайлал орно. </a:t>
            </a:r>
          </a:p>
          <a:p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663950" y="0"/>
          <a:ext cx="48641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6273000" imgH="8652600" progId="AcroExch.Document.7">
                  <p:embed/>
                </p:oleObj>
              </mc:Choice>
              <mc:Fallback>
                <p:oleObj name="Acrobat Document" r:id="rId3" imgW="6273000" imgH="8652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0"/>
                        <a:ext cx="48641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09150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33400"/>
          </a:xfrm>
          <a:noFill/>
        </p:spPr>
        <p:txBody>
          <a:bodyPr>
            <a:noAutofit/>
          </a:bodyPr>
          <a:lstStyle/>
          <a:p>
            <a:pPr algn="ctr"/>
            <a:r>
              <a:rPr lang="mn-MN" sz="3200" b="1" dirty="0">
                <a:latin typeface="Arial" pitchFamily="34" charset="0"/>
                <a:cs typeface="Arial" pitchFamily="34" charset="0"/>
              </a:rPr>
              <a:t>ГАРЫН ҮСЭГ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>үргэлжлэл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05400"/>
          </a:xfrm>
          <a:noFill/>
        </p:spPr>
        <p:txBody>
          <a:bodyPr>
            <a:normAutofit fontScale="85000" lnSpcReduction="10000"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Ижил албан тушаалын хэд хэдэн хүн хамтарч гарын үсэг зурах тохиолдолд хэвлэмэл хуудас хэрэглэхгүй</a:t>
            </a:r>
          </a:p>
          <a:p>
            <a:pPr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Байгууллагын даргын эзгүйд орлож буй албан тушаалтны болон үүрэг гүйцэтгэгчийн албан тушаалын нэрийг албан бичигт бичнэ</a:t>
            </a:r>
          </a:p>
          <a:p>
            <a:pPr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Захирамжлалын баримт бичигт байгууллагын дарга гарын үсэг зурна.</a:t>
            </a:r>
          </a:p>
          <a:p>
            <a:pPr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Төлөвлөгөө, тайлан, удирдамж, танилцуулга зэрэг мэдээлэл лавлагааны баримт бичигт зохион байгуулалтын нэгжийн болон албан тушаалын нэр, боловсруулсан ажилтны нэр, гарын үсэг байна.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02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8839200" cy="48768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mn-MN" sz="1800" dirty="0">
                <a:latin typeface="Arial" charset="0"/>
                <a:cs typeface="Arial" charset="0"/>
              </a:rPr>
              <a:t>АЖЛЫН ХЭСГИЙН АХЛАГЧ :      гарын үсэг	Д.ЦОГТБААТАР           					                  Гадаад харилцааны яамны   	 				              Төрийн  нарийн бичгийн дарга  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mn-MN" sz="1800" dirty="0">
                <a:latin typeface="Arial" charset="0"/>
                <a:cs typeface="Arial" charset="0"/>
              </a:rPr>
              <a:t>			ГИШҮҮД:            гарын үсэг	М.АЛТАНГЭРЭЛ							   Төрийн албаны зөвлөлийн 							ахлах референт </a:t>
            </a:r>
          </a:p>
          <a:p>
            <a:pPr eaLnBrk="1" hangingPunct="1">
              <a:buFont typeface="Wingdings 2" pitchFamily="18" charset="2"/>
              <a:buNone/>
            </a:pPr>
            <a:endParaRPr lang="mn-MN" sz="18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mn-MN" sz="1800" dirty="0">
                <a:latin typeface="Arial" charset="0"/>
                <a:cs typeface="Arial" charset="0"/>
              </a:rPr>
              <a:t>    				             гарын үсэг 	П.ЧИМИДДОРЖ							      Архивын ерөнхий газрын 							мэргэжилтэн</a:t>
            </a:r>
          </a:p>
          <a:p>
            <a:pPr eaLnBrk="1" hangingPunct="1">
              <a:buFont typeface="Wingdings 2" pitchFamily="18" charset="2"/>
              <a:buNone/>
            </a:pPr>
            <a:endParaRPr lang="mn-MN" sz="18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1800" dirty="0">
              <a:latin typeface="Arial" charset="0"/>
              <a:cs typeface="Arial" charset="0"/>
            </a:endParaRPr>
          </a:p>
          <a:p>
            <a:r>
              <a:rPr lang="mn-MN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Баримт бичигт эрх бүхий албан тушаалтныг орлож, </a:t>
            </a:r>
            <a:r>
              <a:rPr lang="mn-MN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“ыг” </a:t>
            </a:r>
            <a:r>
              <a:rPr lang="mn-MN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гэсэн тийн ялгалын үг хэрэглэж гарын үсэг зурахгүй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1158" y="142853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дугаар хэсэг: </a:t>
            </a:r>
            <a:r>
              <a:rPr lang="mn-MN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Баримт бичгийн бүрдэл, тэдгээрт тавих шаардлага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286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286000" y="228600"/>
            <a:ext cx="7543800" cy="1676400"/>
          </a:xfrm>
          <a:prstGeom prst="wedgeRectCallout">
            <a:avLst>
              <a:gd name="adj1" fmla="val -26838"/>
              <a:gd name="adj2" fmla="val 48199"/>
            </a:avLst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ÑÀÍÃÈÉÍ ÑÀÉÄ	         </a:t>
            </a:r>
            <a:r>
              <a:rPr lang="mn-MN" sz="24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   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Ä.Ñ¯ÕÁÀÒ</a:t>
            </a:r>
            <a:endParaRPr lang="mn-MN" sz="2400" b="1" dirty="0">
              <a:solidFill>
                <a:schemeClr val="accent4">
                  <a:lumMod val="50000"/>
                </a:schemeClr>
              </a:solidFill>
              <a:latin typeface="Arial Mon" pitchFamily="34" charset="0"/>
            </a:endParaRPr>
          </a:p>
          <a:p>
            <a:pPr algn="ctr"/>
            <a:endParaRPr lang="mn-MN" sz="1400" b="1" dirty="0">
              <a:solidFill>
                <a:schemeClr val="accent4">
                  <a:lumMod val="50000"/>
                </a:schemeClr>
              </a:solidFill>
              <a:latin typeface="Arial Mon" pitchFamily="34" charset="0"/>
            </a:endParaRPr>
          </a:p>
          <a:p>
            <a:pPr algn="ctr"/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/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Àëáàí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òóøààë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ãàðûí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¿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ñýã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ãàðûí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¿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ñãèéí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òàéëàë</a:t>
            </a:r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/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Mon" pitchFamily="34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590800" y="2209800"/>
            <a:ext cx="7010400" cy="1828800"/>
          </a:xfrm>
          <a:prstGeom prst="wedgeRectCallout">
            <a:avLst>
              <a:gd name="adj1" fmla="val -10319"/>
              <a:gd name="adj2" fmla="val 53306"/>
            </a:avLst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ÄÀÐÃÛÍ ¯¯ÐÝÃ Ã¯ÉÖÝÒÃÝÃ×</a:t>
            </a:r>
            <a:r>
              <a:rPr lang="mn-MN" sz="20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      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 Mon" pitchFamily="34" charset="0"/>
              </a:rPr>
              <a:t>Ë. ÄÀÂÀÀ</a:t>
            </a:r>
            <a:endParaRPr lang="mn-MN" sz="2000" b="1" dirty="0">
              <a:solidFill>
                <a:schemeClr val="accent4">
                  <a:lumMod val="50000"/>
                </a:schemeClr>
              </a:solidFill>
              <a:latin typeface="Arial Mon" pitchFamily="34" charset="0"/>
            </a:endParaRPr>
          </a:p>
          <a:p>
            <a:pPr algn="ctr">
              <a:defRPr/>
            </a:pPr>
            <a:endParaRPr lang="mn-MN" b="1" dirty="0">
              <a:solidFill>
                <a:schemeClr val="accent4">
                  <a:lumMod val="50000"/>
                </a:schemeClr>
              </a:solidFill>
              <a:latin typeface="Arial Mon" pitchFamily="34" charset="0"/>
            </a:endParaRPr>
          </a:p>
          <a:p>
            <a:pPr algn="ctr">
              <a:defRPr/>
            </a:pPr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/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Àëáàí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òóøààë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ãàðûí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¿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ñýã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ãàðûí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¿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ñãèéí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òàéëàë</a:t>
            </a:r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Arial Mon" pitchFamily="34" charset="0"/>
              </a:rPr>
              <a:t>/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Mon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bg2"/>
              </a:solidFill>
              <a:latin typeface="Arial Mon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905000" y="4343400"/>
            <a:ext cx="8534400" cy="22860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mn-MN" sz="2000" b="1" i="1" dirty="0">
              <a:latin typeface="Arial Mon" pitchFamily="34" charset="0"/>
            </a:endParaRPr>
          </a:p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Байгууллагын даргыг үүрэг гүйцэтгэгч орлож байгаа </a:t>
            </a:r>
          </a:p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тохиолдолд албан тушаал, гарын үсэг, гарын үсгийн </a:t>
            </a:r>
          </a:p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тайллыг үүрэг гүйцэтгэгч буюу албан ёсоор орлож байгаа </a:t>
            </a:r>
          </a:p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албан тушаалтны нэрээр бичнэ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endParaRPr lang="mn-MN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/</a:t>
            </a:r>
            <a:r>
              <a:rPr lang="mn-MN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МУЗГ-ын 2011 оны 62 дугаар тогтоол үз/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i="1" dirty="0">
              <a:latin typeface="Arial Mo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6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823898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mn-MN" sz="1800" b="1" dirty="0">
                <a:latin typeface="Arial" charset="0"/>
                <a:cs typeface="Arial" charset="0"/>
              </a:rPr>
              <a:t>Зохион байгуулалт, мэдээлэл лавлагааны баримт бичгийн бичвэрийн төгсгөлд тухайн ажилтан дараах байдлаар гарын үсгээ зурна. 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76400" y="1643051"/>
            <a:ext cx="8839200" cy="4681550"/>
          </a:xfrm>
          <a:noFill/>
        </p:spPr>
        <p:txBody>
          <a:bodyPr>
            <a:normAutofit fontScale="250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mn-MN" sz="2400" dirty="0">
                <a:latin typeface="Arial" charset="0"/>
                <a:cs typeface="Arial" charset="0"/>
              </a:rPr>
              <a:t>   		</a:t>
            </a:r>
            <a:r>
              <a:rPr lang="mn-MN" sz="7200" dirty="0">
                <a:latin typeface="Arial" pitchFamily="34" charset="0"/>
                <a:cs typeface="Arial" pitchFamily="34" charset="0"/>
              </a:rPr>
              <a:t>БОЛОВСРУУЛСАН: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    		МЭРГЭЖЛИЙН УДИРДЛАГЫН 						ХЭЛТСИЙН МЭРГЭЖИЛТЭН	гарын үсэг       Д.БАТЖАРГАЛ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mn-MN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Нэг байгууллагаас боловсруулан гаргаж буй баримт бичигт хэд хэдэн албан тушаалтан гарын үсэг зурах тохиолдолд албан тушаалын эрэмбээр дарааллуулж, том үсгээр бичнэ. Жишээ нь: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	ДАРГА    	</a:t>
            </a:r>
            <a:r>
              <a:rPr lang="mn-MN" sz="7200" i="1" dirty="0">
                <a:latin typeface="Arial" pitchFamily="34" charset="0"/>
                <a:cs typeface="Arial" pitchFamily="34" charset="0"/>
              </a:rPr>
              <a:t>гарын үсэг</a:t>
            </a:r>
            <a:r>
              <a:rPr lang="mn-MN" sz="7200" dirty="0">
                <a:latin typeface="Arial" pitchFamily="34" charset="0"/>
                <a:cs typeface="Arial" pitchFamily="34" charset="0"/>
              </a:rPr>
              <a:t>	        О.БАТМӨНХ 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	ЕРӨНХИЙ НЯ-БО </a:t>
            </a:r>
            <a:r>
              <a:rPr lang="mn-MN" sz="7200" i="1" dirty="0">
                <a:latin typeface="Arial" pitchFamily="34" charset="0"/>
                <a:cs typeface="Arial" pitchFamily="34" charset="0"/>
              </a:rPr>
              <a:t>гарын үсэг</a:t>
            </a:r>
            <a:r>
              <a:rPr lang="mn-MN" sz="7200" dirty="0">
                <a:latin typeface="Arial" pitchFamily="34" charset="0"/>
                <a:cs typeface="Arial" pitchFamily="34" charset="0"/>
              </a:rPr>
              <a:t>  	        Г.АНХБАЯР </a:t>
            </a: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  	Гадаадын байгууллагад илгээх албан бичигт гарын үсэг, гарын үсгийн тайлал, албан тушаалын нэр гэсэн дарааллаар бичнэ. Жишээ нь: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	</a:t>
            </a:r>
            <a:r>
              <a:rPr lang="mn-MN" sz="7200" i="1" dirty="0">
                <a:latin typeface="Arial" pitchFamily="34" charset="0"/>
                <a:cs typeface="Arial" pitchFamily="34" charset="0"/>
              </a:rPr>
              <a:t>гарын үсэг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7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D.ULZIIBAATAR</a:t>
            </a:r>
            <a:r>
              <a:rPr lang="mn-MN" sz="7200" dirty="0">
                <a:latin typeface="Arial" pitchFamily="34" charset="0"/>
                <a:cs typeface="Arial" pitchFamily="34" charset="0"/>
              </a:rPr>
              <a:t>								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GENERAL DIRECTOR</a:t>
            </a:r>
          </a:p>
          <a:p>
            <a:pPr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mn-MN" sz="7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193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928670"/>
            <a:ext cx="8624918" cy="5643602"/>
          </a:xfrm>
          <a:noFill/>
        </p:spPr>
        <p:txBody>
          <a:bodyPr>
            <a:normAutofit/>
          </a:bodyPr>
          <a:lstStyle/>
          <a:p>
            <a:r>
              <a:rPr lang="mn-MN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Акт, дүгнэлт, илтгэл, илтгэх хуудас, танилцуулга, зөвлөмж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гэсэн нэр төрлийн баримт бичгийг байгууллагын нэр, баримт бичгийн нэр, тэргүү бүрдэлтэйгээр бичнэ. Жишээ нь: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8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	 </a:t>
            </a:r>
            <a:r>
              <a:rPr lang="mn-MN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МОНГОЛ УЛСЫН ЗАСГИЙН ГАЗРЫН ХЭРЭГЖҮҮЛЭГЧ АГЕНТЛАГ               				</a:t>
            </a: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АРХИВЫН ЕРӨНХИЙ ГАЗАР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   		       ИЛТГЭХ ХУУДАС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			Монгол Улсын Их сургуулийн архив, албан хэрэг                                                            	  хөтлөлтийн үйл ажиллагаанд хяналт шалгалт явуулсан тухай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. .оны . . .дугаар сарын...	</a:t>
            </a:r>
            <a:r>
              <a:rPr lang="mn-MN" sz="2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	            </a:t>
            </a:r>
            <a:r>
              <a:rPr lang="mn-MN" sz="2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mn-MN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Улаанбаатар хот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09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8001000" cy="715962"/>
          </a:xfrm>
          <a:noFill/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latin typeface="Arial" pitchFamily="34" charset="0"/>
                <a:cs typeface="Arial" pitchFamily="34" charset="0"/>
              </a:rPr>
              <a:t>БАРИМТ БИЧГИЙН НЭР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552688" cy="4800600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n-MN" sz="3500" dirty="0">
                <a:latin typeface="Arial" pitchFamily="34" charset="0"/>
                <a:cs typeface="Arial" pitchFamily="34" charset="0"/>
              </a:rPr>
              <a:t>Албан бичгээс бусад баримт бичигт тэдгээрийн нэрийг заавал бичнэ.</a:t>
            </a:r>
          </a:p>
          <a:p>
            <a:pPr algn="just">
              <a:buNone/>
            </a:pPr>
            <a:endParaRPr lang="mn-MN" sz="35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	</a:t>
            </a:r>
            <a:r>
              <a:rPr lang="mn-MN" sz="3500" dirty="0">
                <a:latin typeface="Arial" pitchFamily="34" charset="0"/>
                <a:cs typeface="Arial" pitchFamily="34" charset="0"/>
              </a:rPr>
              <a:t>Зохион байгуулалтын баримт бичгийн нэрийг төвийн байрлалаар, голлуулан дараах байдлаар бичнэ.</a:t>
            </a:r>
          </a:p>
          <a:p>
            <a:pPr algn="just">
              <a:buNone/>
            </a:pPr>
            <a:endParaRPr lang="mn-MN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n-MN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mn-MN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ишээ: </a:t>
            </a:r>
          </a:p>
          <a:p>
            <a:pPr algn="ctr">
              <a:buNone/>
            </a:pPr>
            <a:r>
              <a:rPr lang="mn-MN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МОНГОЛ УЛС, БНСУ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ЫН АРХИВЫН БАЙГУУЛЛАГЫН ХООРОНД ХАМТРАН АЖИЛЛАХ ГЭРЭЭ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8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3571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ХАМТАРСАН ТУШААЛ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85794"/>
            <a:ext cx="9001156" cy="5786478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mn-MN" sz="2900" dirty="0">
                <a:latin typeface="Arial" pitchFamily="34" charset="0"/>
                <a:cs typeface="Arial" pitchFamily="34" charset="0"/>
              </a:rPr>
              <a:t>Хэд хэдэн байгууллага хамтран боловсруулсан</a:t>
            </a:r>
            <a:r>
              <a:rPr lang="mn-MN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захирамжлалын баримт бичигт тухайн</a:t>
            </a:r>
            <a:r>
              <a:rPr lang="mn-MN" sz="2900" i="1" dirty="0">
                <a:latin typeface="Arial" pitchFamily="34" charset="0"/>
                <a:cs typeface="Arial" pitchFamily="34" charset="0"/>
              </a:rPr>
              <a:t> 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байгууллагын эрх хэмжээ, харьяалал, асуудлыг хариуцан боловсруулахад гүйцэтгэсэн дарааллыг харгалзан байгууллагын болон баримт бичгийн нэрийг дараах байдлаар бичнэ.</a:t>
            </a:r>
            <a:r>
              <a:rPr lang="mn-MN" sz="2900" i="1" dirty="0">
                <a:latin typeface="Arial" pitchFamily="34" charset="0"/>
                <a:cs typeface="Arial" pitchFamily="34" charset="0"/>
              </a:rPr>
              <a:t> </a:t>
            </a: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		    </a:t>
            </a: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ХУУЛЬ ЗҮЙ, ДОТООД ХЭРГИЙН САЙД, САНГИЙН САЙД, 	       	       НИЙГМИЙН ХАМГААЛАЛ, ХӨДӨЛМӨРИЙН САЙДЫН	                       </a:t>
            </a:r>
          </a:p>
          <a:p>
            <a:pPr>
              <a:buNone/>
            </a:pPr>
            <a:endParaRPr lang="mn-MN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      ХАМТАРСАН ТУШААЛ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...оны ... сарын ...өдөр	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Дугаар А-170/А-230/А-155      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Улаанбаатар хот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   Албан хэрэг хөтлөлт, архивын ажилтанд 			        	        мэргэшлийн зэрэг, зэргийн нэмэгдэл 					 олгох журам батлах тухай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 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mn-MN" dirty="0">
                <a:latin typeface="Arial" pitchFamily="34" charset="0"/>
                <a:cs typeface="Arial" pitchFamily="34" charset="0"/>
              </a:rPr>
              <a:t>Албан бичгээс бусад баримт бичгийн нэрийг заавал бичнэ.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8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500042"/>
            <a:ext cx="8858312" cy="600079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Баримт бичгийн төслийг эрх бүхий албан тушаалтан зөвшөөрсөн тохиолдолд “ЗӨВШӨӨРӨВ” тэмдэглэлийг эхний хуудасны баруун дээд хэсэгт дараах байдлаар бичнэ. Жишээ нь: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					     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ЗӨВШӨӨРӨВ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				   	МОНГОЛЫН АЖИЛ ОЛГОГЧ ЭЗДИЙН					        НЭГДСЭН ХОЛБООНЫ 				                       ЕРӨНХИЙЛӨГЧ </a:t>
            </a:r>
            <a:r>
              <a:rPr lang="mn-MN" sz="2400" i="1" dirty="0">
                <a:latin typeface="Arial" pitchFamily="34" charset="0"/>
                <a:cs typeface="Arial" pitchFamily="34" charset="0"/>
              </a:rPr>
              <a:t>гарын үсэг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Г.НЯМСАМБУУ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					...оны...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сарын...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Баримт бичгийн төслийг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хурал, зөвлөгөөнөөр хамтран хэлэлцэж зөвшөөрсөн бол “Зөвшөөрсөн тухай тэмдэглэл” бүрдлийг дараах байдлаар бичнэ. Жишээ нь: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           			        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САНГИЙН ЯАМНЫ БАРИМТ БИЧИГ 	                                              НЯГТЛАН ШАЛГАХ КОМИССЫН 2010 	                                                 ОНЫ . . 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УГАА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Р САРЫН . . .-Н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ИЙ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	                                                  ӨДРИЙН . . . 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ҮГЭЭ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Р ХУРЛААР 	                    			   ХЭЛЭЛЦЭН ЗӨВШӨӨРӨВ.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021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153400" cy="914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mn-MN" sz="4000" b="1" dirty="0">
                <a:latin typeface="Arial" pitchFamily="34" charset="0"/>
                <a:cs typeface="Arial" pitchFamily="34" charset="0"/>
              </a:rPr>
              <a:t>ТЭРГҮҮ</a:t>
            </a:r>
            <a:br>
              <a:rPr lang="mn-MN" sz="4000" b="1" dirty="0">
                <a:latin typeface="Arial" pitchFamily="34" charset="0"/>
                <a:cs typeface="Arial" pitchFamily="34" charset="0"/>
              </a:rPr>
            </a:br>
            <a:endParaRPr lang="en-US" sz="27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8324088" cy="4572000"/>
          </a:xfrm>
          <a:noFill/>
        </p:spPr>
        <p:txBody>
          <a:bodyPr>
            <a:normAutofit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	Тэргүүг баримт бичгийн агуулгыг товч, хураангуй илэрхийлсэн нэг өгүүлбэрт багтааж, үеэр таслахгүй, жижиг үсгээр бичнэ. </a:t>
            </a: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	Баримт бичигт хэд хэдэн асуудал тусгагдсан байвал тэргүүг ерөнхий байдлаар бичнэ.</a:t>
            </a: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	Гадаадад илгээх болон А5 хэвлэмэл хуудсанд бичигдсэн албан бичигт тэргүү бичихгүй.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ubOvalCallout"/>
          <p:cNvSpPr>
            <a:spLocks noEditPoints="1" noChangeArrowheads="1"/>
          </p:cNvSpPr>
          <p:nvPr/>
        </p:nvSpPr>
        <p:spPr bwMode="auto">
          <a:xfrm>
            <a:off x="1828800" y="381000"/>
            <a:ext cx="4165600" cy="22479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mn-MN" sz="4000" b="1" dirty="0">
              <a:latin typeface="Arial Mon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4000" b="1" dirty="0">
                <a:latin typeface="Arial Mon" pitchFamily="34" charset="0"/>
                <a:cs typeface="Arial" pitchFamily="34" charset="0"/>
              </a:rPr>
              <a:t>ÒÝÐÃ¯</a:t>
            </a:r>
            <a:r>
              <a:rPr lang="mn-MN" sz="4000" b="1" dirty="0">
                <a:latin typeface="Arial Mon" pitchFamily="34" charset="0"/>
                <a:cs typeface="Arial" pitchFamily="34" charset="0"/>
              </a:rPr>
              <a:t>Ү</a:t>
            </a:r>
            <a:r>
              <a:rPr lang="en-US" sz="4000" b="1" dirty="0">
                <a:latin typeface="Arial Mon" pitchFamily="34" charset="0"/>
                <a:cs typeface="Arial" pitchFamily="34" charset="0"/>
              </a:rPr>
              <a:t> </a:t>
            </a:r>
            <a:endParaRPr lang="en-US" sz="4000" dirty="0">
              <a:latin typeface="Arial Mon" pitchFamily="34" charset="0"/>
              <a:cs typeface="Arial" pitchFamily="34" charset="0"/>
            </a:endParaRPr>
          </a:p>
        </p:txBody>
      </p:sp>
      <p:sp>
        <p:nvSpPr>
          <p:cNvPr id="46083" name="Document"/>
          <p:cNvSpPr>
            <a:spLocks noEditPoints="1" noChangeArrowheads="1"/>
          </p:cNvSpPr>
          <p:nvPr/>
        </p:nvSpPr>
        <p:spPr bwMode="auto">
          <a:xfrm>
            <a:off x="1828800" y="2819400"/>
            <a:ext cx="3581400" cy="952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mn-MN"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Хүсэлт тавих тухай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b="1" dirty="0">
              <a:solidFill>
                <a:schemeClr val="bg2"/>
              </a:solidFill>
              <a:latin typeface="Arial Mon" pitchFamily="34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791200" y="2000250"/>
            <a:ext cx="4495800" cy="4324350"/>
          </a:xfrm>
          <a:prstGeom prst="curvedLeftArrow">
            <a:avLst>
              <a:gd name="adj1" fmla="val 20000"/>
              <a:gd name="adj2" fmla="val 40000"/>
              <a:gd name="adj3" fmla="val 36960"/>
            </a:avLst>
          </a:prstGeom>
          <a:solidFill>
            <a:schemeClr val="accent1"/>
          </a:solidFill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 Mon" pitchFamily="34" charset="0"/>
              <a:cs typeface="Arial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Баримтын утга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санааг бүрэн зөв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Илэрхийлсэн</a:t>
            </a:r>
          </a:p>
          <a:p>
            <a:pPr algn="ctr"/>
            <a:endParaRPr lang="mn-MN" sz="20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Товч тодорхой, 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логик дэс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дараалалтай</a:t>
            </a:r>
          </a:p>
          <a:p>
            <a:pPr algn="ctr"/>
            <a:endParaRPr lang="mn-MN" sz="20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Үг үсгийн болон 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хэл найруулгын </a:t>
            </a:r>
          </a:p>
          <a:p>
            <a:pPr algn="ctr"/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алдаагүй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</a:t>
            </a:r>
            <a:r>
              <a:rPr lang="mn-MN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йлдэх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mn-MN" sz="20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3200" b="1" i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mn-MN" sz="3200" b="1" i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mn-MN" sz="3200" b="1" dirty="0">
              <a:latin typeface="Arial Mon" pitchFamily="34" charset="0"/>
            </a:endParaRPr>
          </a:p>
          <a:p>
            <a:pPr algn="ctr"/>
            <a:endParaRPr lang="en-US" sz="4000" b="1" dirty="0">
              <a:latin typeface="Arial Mon" pitchFamily="34" charset="0"/>
            </a:endParaRPr>
          </a:p>
        </p:txBody>
      </p:sp>
      <p:sp>
        <p:nvSpPr>
          <p:cNvPr id="46085" name="Document"/>
          <p:cNvSpPr>
            <a:spLocks noEditPoints="1" noChangeArrowheads="1"/>
          </p:cNvSpPr>
          <p:nvPr/>
        </p:nvSpPr>
        <p:spPr bwMode="auto">
          <a:xfrm>
            <a:off x="1828800" y="4572000"/>
            <a:ext cx="3657600" cy="14859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mn-MN"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Тэмцээн зохион байгуулах</a:t>
            </a:r>
            <a:r>
              <a:rPr lang="en-US"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тухай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9200" y="285751"/>
            <a:ext cx="386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mn-MN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эргүү бичихэд </a:t>
            </a:r>
          </a:p>
          <a:p>
            <a:pPr lvl="0" algn="ctr"/>
            <a:r>
              <a:rPr lang="mn-MN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дараах шаардлага</a:t>
            </a:r>
          </a:p>
          <a:p>
            <a:pPr lvl="0" algn="ctr"/>
            <a:r>
              <a:rPr lang="mn-MN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тавигдана.</a:t>
            </a:r>
          </a:p>
        </p:txBody>
      </p:sp>
    </p:spTree>
    <p:extLst>
      <p:ext uri="{BB962C8B-B14F-4D97-AF65-F5344CB8AC3E}">
        <p14:creationId xmlns:p14="http://schemas.microsoft.com/office/powerpoint/2010/main" val="43168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3" grpId="0" animBg="1" autoUpdateAnimBg="0"/>
      <p:bldP spid="46084" grpId="0" animBg="1" autoUpdateAnimBg="0"/>
      <p:bldP spid="4608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90801" y="0"/>
          <a:ext cx="73151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6873480" imgH="9495000" progId="AcroExch.Document.7">
                  <p:embed/>
                </p:oleObj>
              </mc:Choice>
              <mc:Fallback>
                <p:oleObj name="Acrobat Document" r:id="rId3" imgW="6873480" imgH="9495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0"/>
                        <a:ext cx="73151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219200"/>
            <a:ext cx="24384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14. Тэргүү бүрдэл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rot="10800000" flipV="1">
            <a:off x="5257800" y="1562100"/>
            <a:ext cx="16002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62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Mon</vt:lpstr>
      <vt:lpstr>Calibri</vt:lpstr>
      <vt:lpstr>Calibri Light</vt:lpstr>
      <vt:lpstr>Wingdings</vt:lpstr>
      <vt:lpstr>Wingdings 2</vt:lpstr>
      <vt:lpstr>Office Theme</vt:lpstr>
      <vt:lpstr>Acrobat Document</vt:lpstr>
      <vt:lpstr>БАТАЛСАН ТУХАЙ ТЭМДЭГЛЭЛ  </vt:lpstr>
      <vt:lpstr>PowerPoint Presentation</vt:lpstr>
      <vt:lpstr>PowerPoint Presentation</vt:lpstr>
      <vt:lpstr>БАРИМТ БИЧГИЙН НЭР</vt:lpstr>
      <vt:lpstr>ХАМТАРСАН ТУШААЛ</vt:lpstr>
      <vt:lpstr>PowerPoint Presentation</vt:lpstr>
      <vt:lpstr>ТЭРГҮҮ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БИЧВЭР    </vt:lpstr>
      <vt:lpstr>PowerPoint Presentation</vt:lpstr>
      <vt:lpstr>Хүснэгт хэлбэрээр:</vt:lpstr>
      <vt:lpstr>PowerPoint Presentation</vt:lpstr>
      <vt:lpstr>ХАВСРАЛТЫН ТУХАЙ ТЭМДЭГЛЭЛ </vt:lpstr>
      <vt:lpstr>ГАРЫН ҮСЭГ </vt:lpstr>
      <vt:lpstr>ГАРЫН ҮСЭГ /үргэлжлэл/</vt:lpstr>
      <vt:lpstr>PowerPoint Presentation</vt:lpstr>
      <vt:lpstr>PowerPoint Presentation</vt:lpstr>
      <vt:lpstr>Зохион байгуулалт, мэдээлэл лавлагааны баримт бичгийн бичвэрийн төгсгөлд тухайн ажилтан дараах байдлаар гарын үсгээ зурна.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badrakh</dc:creator>
  <cp:lastModifiedBy>badrakh</cp:lastModifiedBy>
  <cp:revision>4</cp:revision>
  <dcterms:created xsi:type="dcterms:W3CDTF">2015-07-28T03:50:13Z</dcterms:created>
  <dcterms:modified xsi:type="dcterms:W3CDTF">2015-07-28T03:53:51Z</dcterms:modified>
</cp:coreProperties>
</file>