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17" r:id="rId1"/>
  </p:sldMasterIdLst>
  <p:notesMasterIdLst>
    <p:notesMasterId r:id="rId36"/>
  </p:notesMasterIdLst>
  <p:handoutMasterIdLst>
    <p:handoutMasterId r:id="rId37"/>
  </p:handoutMasterIdLst>
  <p:sldIdLst>
    <p:sldId id="29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E64B02-D5FD-4E9D-8D71-54A05212F574}" type="slidenum">
              <a:rPr lang="en-US" smtClean="0"/>
              <a:t>‹#›</a:t>
            </a:fld>
            <a:endParaRPr lang="en-US"/>
          </a:p>
        </p:txBody>
      </p:sp>
    </p:spTree>
    <p:extLst>
      <p:ext uri="{BB962C8B-B14F-4D97-AF65-F5344CB8AC3E}">
        <p14:creationId xmlns:p14="http://schemas.microsoft.com/office/powerpoint/2010/main" val="227505709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7B5049-D21B-42FC-874B-E9DE6AC699C1}" type="slidenum">
              <a:rPr lang="en-US" smtClean="0"/>
              <a:t>‹#›</a:t>
            </a:fld>
            <a:endParaRPr lang="en-US"/>
          </a:p>
        </p:txBody>
      </p:sp>
    </p:spTree>
    <p:extLst>
      <p:ext uri="{BB962C8B-B14F-4D97-AF65-F5344CB8AC3E}">
        <p14:creationId xmlns:p14="http://schemas.microsoft.com/office/powerpoint/2010/main" val="36798576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7B5049-D21B-42FC-874B-E9DE6AC699C1}"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316020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02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344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1542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53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843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76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038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8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227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920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665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01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5702"/>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Lst>
  <p:hf sldNum="0"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706" y="2022389"/>
            <a:ext cx="8825659" cy="1981200"/>
          </a:xfrm>
        </p:spPr>
        <p:txBody>
          <a:bodyPr/>
          <a:lstStyle/>
          <a:p>
            <a:pPr algn="ctr"/>
            <a:r>
              <a:rPr lang="mn-MN" b="1" dirty="0" smtClean="0">
                <a:latin typeface="Arial" panose="020B0604020202020204" pitchFamily="34" charset="0"/>
                <a:cs typeface="Arial" panose="020B0604020202020204" pitchFamily="34" charset="0"/>
              </a:rPr>
              <a:t>АЛБА ХААГЧИЙН АЮУЛГҮЙ БАЙДАЛ</a:t>
            </a:r>
            <a:endParaRPr lang="en-US" b="1"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984704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35459" y="560173"/>
            <a:ext cx="11211698" cy="5947719"/>
          </a:xfrm>
        </p:spPr>
        <p:txBody>
          <a:bodyPr>
            <a:normAutofit/>
          </a:bodyPr>
          <a:lstStyle/>
          <a:p>
            <a:pPr algn="just"/>
            <a:r>
              <a:rPr lang="en-US" sz="2400" dirty="0" smtClean="0">
                <a:latin typeface="Arial" panose="020B0604020202020204" pitchFamily="34" charset="0"/>
                <a:cs typeface="Arial" panose="020B0604020202020204" pitchFamily="34" charset="0"/>
              </a:rPr>
              <a:t>	</a:t>
            </a:r>
            <a:r>
              <a:rPr lang="mn-MN" sz="2400" dirty="0">
                <a:latin typeface="Arial" panose="020B0604020202020204" pitchFamily="34" charset="0"/>
                <a:cs typeface="Arial" panose="020B0604020202020204" pitchFamily="34" charset="0"/>
              </a:rPr>
              <a:t>Үүнээс үзэхэд алба хаагчийн аюулгүй байдлыг бүрдүүлэгч гол хүчин зүйл нь чадавхи, боломж болон судалгаа, дүн шилжилгээ хийх явдал юм.</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Цагдаагийн </a:t>
            </a:r>
            <a:r>
              <a:rPr lang="mn-MN" sz="2400" dirty="0">
                <a:latin typeface="Arial" panose="020B0604020202020204" pitchFamily="34" charset="0"/>
                <a:cs typeface="Arial" panose="020B0604020202020204" pitchFamily="34" charset="0"/>
              </a:rPr>
              <a:t>байгууллагын аюулгүй байдлын нэг цогц хэсэг болох цагдаагийн алба хаагчийн аюулгүй байдлын ойлголтыг Монгол Улсын </a:t>
            </a:r>
            <a:r>
              <a:rPr lang="mn-MN" sz="2400" b="1" dirty="0">
                <a:latin typeface="Arial" panose="020B0604020202020204" pitchFamily="34" charset="0"/>
                <a:cs typeface="Arial" panose="020B0604020202020204" pitchFamily="34" charset="0"/>
              </a:rPr>
              <a:t>Төрийн албаны тухай хуулийн 27 дугаар зүйлийн 27.1.4 дэх хэсэгт</a:t>
            </a:r>
            <a:r>
              <a:rPr lang="mn-MN" sz="2400" dirty="0">
                <a:latin typeface="Arial" panose="020B0604020202020204" pitchFamily="34" charset="0"/>
                <a:cs typeface="Arial" panose="020B0604020202020204" pitchFamily="34" charset="0"/>
              </a:rPr>
              <a:t> “Албан үүргээ гүйцэтгэж байгаатай нь холбогдуулан хүчирхийлэх, заналхийлэх, доромжлох, гүтгэх болон бусад хууль бус үйлдэл, үйл ажиллагаанаас төрийн албан хаагч, түүний гэр бүлийн гишүүн нь тухайн төрийн албан хаагчийн ажиллаж байгаа төрийн байгууллагаар хамгаалуулах” зааснаар ойлгохоор тодорхойлсон нь алба хаагчийн аюулгүй байдлыг хангахад учир дутагдалтай байгаа тул  дараах байдлаар нэмж ойлгож болох юм. </a:t>
            </a:r>
            <a:endParaRPr lang="en-US" sz="24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57751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634314" y="502508"/>
            <a:ext cx="10997513" cy="5890054"/>
          </a:xfrm>
        </p:spPr>
        <p:txBody>
          <a:bodyPr>
            <a:normAutofit/>
          </a:bodyPr>
          <a:lstStyle/>
          <a:p>
            <a:pPr algn="just"/>
            <a:r>
              <a:rPr lang="en-US" b="1" dirty="0" smtClean="0">
                <a:latin typeface="Arial" panose="020B0604020202020204" pitchFamily="34" charset="0"/>
                <a:cs typeface="Arial" panose="020B0604020202020204" pitchFamily="34" charset="0"/>
              </a:rPr>
              <a:t>	</a:t>
            </a:r>
            <a:r>
              <a:rPr lang="mn-MN" b="1" dirty="0" smtClean="0">
                <a:latin typeface="Arial" panose="020B0604020202020204" pitchFamily="34" charset="0"/>
                <a:cs typeface="Arial" panose="020B0604020202020204" pitchFamily="34" charset="0"/>
              </a:rPr>
              <a:t>1</a:t>
            </a:r>
            <a:r>
              <a:rPr lang="mn-MN" b="1" dirty="0">
                <a:latin typeface="Arial" panose="020B0604020202020204" pitchFamily="34" charset="0"/>
                <a:cs typeface="Arial" panose="020B0604020202020204" pitchFamily="34" charset="0"/>
              </a:rPr>
              <a:t>. Цагдаагийн алба хаагчийн хувийн аюулгүй байдал</a:t>
            </a:r>
            <a:endParaRPr lang="en-US" dirty="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	</a:t>
            </a:r>
            <a:r>
              <a:rPr lang="mn-MN" b="1" dirty="0" smtClean="0">
                <a:latin typeface="Arial" panose="020B0604020202020204" pitchFamily="34" charset="0"/>
                <a:cs typeface="Arial" panose="020B0604020202020204" pitchFamily="34" charset="0"/>
              </a:rPr>
              <a:t>2</a:t>
            </a:r>
            <a:r>
              <a:rPr lang="mn-MN" b="1" dirty="0">
                <a:latin typeface="Arial" panose="020B0604020202020204" pitchFamily="34" charset="0"/>
                <a:cs typeface="Arial" panose="020B0604020202020204" pitchFamily="34" charset="0"/>
              </a:rPr>
              <a:t>. Цагдаагийн алба хаагчийн үйл ажиллагааны аюулгүй байдал</a:t>
            </a:r>
            <a:endParaRPr lang="en-US" dirty="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	</a:t>
            </a:r>
            <a:r>
              <a:rPr lang="mn-MN" b="1" dirty="0" smtClean="0">
                <a:latin typeface="Arial" panose="020B0604020202020204" pitchFamily="34" charset="0"/>
                <a:cs typeface="Arial" panose="020B0604020202020204" pitchFamily="34" charset="0"/>
              </a:rPr>
              <a:t>3</a:t>
            </a:r>
            <a:r>
              <a:rPr lang="mn-MN" b="1" dirty="0">
                <a:latin typeface="Arial" panose="020B0604020202020204" pitchFamily="34" charset="0"/>
                <a:cs typeface="Arial" panose="020B0604020202020204" pitchFamily="34" charset="0"/>
              </a:rPr>
              <a:t>. Цагдаагийн алба хаагчийн ажиллах нөхцлийн аюулгүй байдал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Цагдаагийн </a:t>
            </a:r>
            <a:r>
              <a:rPr lang="mn-MN" dirty="0">
                <a:latin typeface="Arial" panose="020B0604020202020204" pitchFamily="34" charset="0"/>
                <a:cs typeface="Arial" panose="020B0604020202020204" pitchFamily="34" charset="0"/>
              </a:rPr>
              <a:t>алба хаагчийн хувийн аюулгүй байдалд алба хаагчийн ёс зүй, сахилга хариуцлага, хууль тогтоомжийн мэдлэг, мэргэжлийн ур чадвар, албаны болон хувийн бэлтгэл, сэтгэл зүйн хүрээнд аюулгүй байдлаа хангасан нөхцөлийг хэлнэ.</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Цагдаагийн </a:t>
            </a:r>
            <a:r>
              <a:rPr lang="mn-MN" dirty="0">
                <a:latin typeface="Arial" panose="020B0604020202020204" pitchFamily="34" charset="0"/>
                <a:cs typeface="Arial" panose="020B0604020202020204" pitchFamily="34" charset="0"/>
              </a:rPr>
              <a:t>алба хаагчийн үйл ажиллагааны аюулгүй байдалд гэмт хэрэгтэй тэмцэх, нийтийн хэв журмыг сахиулах, олон нийтийн аюулгүй байдлыг хангах цагдаагийн байгууллагын хуулиар хүлээсэн үндсэн чиг үүргийг хэрэгжүүлэх, албан үүргээ гүйцэтгэх үйл ажиллагааг зохицуулсан эрх зүйн зохицуулалт, бусад байдлаар аюулгүй байдал хангагдахыг хэлнэ.</a:t>
            </a:r>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Цагдаагийн </a:t>
            </a:r>
            <a:r>
              <a:rPr lang="mn-MN" dirty="0">
                <a:latin typeface="Arial" panose="020B0604020202020204" pitchFamily="34" charset="0"/>
                <a:cs typeface="Arial" panose="020B0604020202020204" pitchFamily="34" charset="0"/>
              </a:rPr>
              <a:t>алба хаагчийн ажиллах нөхцлийн аюулгүй байдалд албан газар болон байрны аюулгүй байдлыг хангах үндэс суурь нь орж, гарч байгаа хүн ба эд зүйлд хяналт тавих дээр  үндэслэсэн зааварчилгааг өгч байна. Иймээс бодит байдал дээр хамгаалалтын аль болох олон давхарга байвал тэр чинээгээр халдлагыг няцаах боломж ихсэх юм.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42367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77795" y="411892"/>
            <a:ext cx="11178745" cy="5607908"/>
          </a:xfrm>
        </p:spPr>
        <p:txBody>
          <a:bodyPr>
            <a:normAutofit/>
          </a:bodyPr>
          <a:lstStyle/>
          <a:p>
            <a:pPr algn="just"/>
            <a:r>
              <a:rPr lang="en-US"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Ихэнх </a:t>
            </a:r>
            <a:r>
              <a:rPr lang="mn-MN" sz="2000" dirty="0">
                <a:latin typeface="Arial" panose="020B0604020202020204" pitchFamily="34" charset="0"/>
                <a:cs typeface="Arial" panose="020B0604020202020204" pitchFamily="34" charset="0"/>
              </a:rPr>
              <a:t>нөхцөл байдалд байгууллагын байрны гадна ба дотор хамгаалалтын хүрээг бий болгох шаардлагатай. Байгууллагын гадна хашаа, түүний орчны хамгаалалтын гадна хүрээ гэж ойлговол зохино</a:t>
            </a:r>
            <a:r>
              <a:rPr lang="mn-MN"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a:endParaRPr lang="en-US" sz="9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Ажлын </a:t>
            </a:r>
            <a:r>
              <a:rPr lang="mn-MN" sz="2000" dirty="0">
                <a:latin typeface="Arial" panose="020B0604020202020204" pitchFamily="34" charset="0"/>
                <a:cs typeface="Arial" panose="020B0604020202020204" pitchFamily="34" charset="0"/>
              </a:rPr>
              <a:t>байрны аюулгүй байдлыг хангах арга хэмжээг цаг хугацаа алдалгүй авсан байх шаардлагатай бөгөөд ямар нэгэн шалтгаан зааж хойшлуулахгүй байх талаар бүх албан хаагч, хэлтэс, албад анхаарах хэрэгтэй.</a:t>
            </a:r>
            <a:endParaRPr lang="en-US" sz="2000" dirty="0">
              <a:latin typeface="Arial" panose="020B0604020202020204" pitchFamily="34" charset="0"/>
              <a:cs typeface="Arial" panose="020B0604020202020204" pitchFamily="34" charset="0"/>
            </a:endParaRPr>
          </a:p>
          <a:p>
            <a:pPr algn="just"/>
            <a:endParaRPr lang="en-US" sz="11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Алба </a:t>
            </a:r>
            <a:r>
              <a:rPr lang="mn-MN" sz="2000" dirty="0">
                <a:latin typeface="Arial" panose="020B0604020202020204" pitchFamily="34" charset="0"/>
                <a:cs typeface="Arial" panose="020B0604020202020204" pitchFamily="34" charset="0"/>
              </a:rPr>
              <a:t>хаагчийн аюулгүй байдлыг хангах нь цагдаагийн байгууллага, алба хаагч бүрийн хариуцлага байх бөгөөд хувь хүний аюулгүй байдлын 80 хувь нь тухайн албан хаагчаас өөрөөс нь шалтгаалдаг байна. </a:t>
            </a:r>
            <a:endParaRPr lang="en-US" sz="2000" dirty="0" smtClean="0">
              <a:latin typeface="Arial" panose="020B0604020202020204" pitchFamily="34" charset="0"/>
              <a:cs typeface="Arial" panose="020B0604020202020204" pitchFamily="34" charset="0"/>
            </a:endParaRPr>
          </a:p>
          <a:p>
            <a:pPr algn="just"/>
            <a:endParaRPr lang="en-US" sz="105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Хувь </a:t>
            </a:r>
            <a:r>
              <a:rPr lang="mn-MN" sz="2000" dirty="0">
                <a:latin typeface="Arial" panose="020B0604020202020204" pitchFamily="34" charset="0"/>
                <a:cs typeface="Arial" panose="020B0604020202020204" pitchFamily="34" charset="0"/>
              </a:rPr>
              <a:t>хүн өөрийн аюулгүй байдалдаа анхаарал хандуулж эхэлснээр орчин тойрныхоо аюулгүй байдлыг өөрийн эрхгүй хангаж эхэлдэг тул эхлэх цэгийг болгож хувь хүний аюулгүй байдлыг хэрхэн хангах талаар авч үзэх нь зүйтэй юм.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60328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69558" y="395415"/>
            <a:ext cx="11121080" cy="6178379"/>
          </a:xfrm>
        </p:spPr>
        <p:txBody>
          <a:bodyPr>
            <a:normAutofit lnSpcReduction="10000"/>
          </a:bodyPr>
          <a:lstStyle/>
          <a:p>
            <a:pPr algn="ctr"/>
            <a:r>
              <a:rPr lang="mn-MN" sz="2000" b="1" dirty="0">
                <a:solidFill>
                  <a:schemeClr val="bg2">
                    <a:lumMod val="10000"/>
                  </a:schemeClr>
                </a:solidFill>
                <a:latin typeface="Arial" panose="020B0604020202020204" pitchFamily="34" charset="0"/>
                <a:cs typeface="Arial" panose="020B0604020202020204" pitchFamily="34" charset="0"/>
              </a:rPr>
              <a:t>Аюулгүй байдлын талаар алба хаагчдаас баримтлавал зохих 5 зарчим</a:t>
            </a:r>
            <a:r>
              <a:rPr lang="mn-MN" sz="2000" dirty="0" smtClean="0">
                <a:solidFill>
                  <a:schemeClr val="bg2">
                    <a:lumMod val="10000"/>
                  </a:schemeClr>
                </a:solidFill>
                <a:latin typeface="Arial" panose="020B0604020202020204" pitchFamily="34" charset="0"/>
                <a:cs typeface="Arial" panose="020B0604020202020204" pitchFamily="34" charset="0"/>
              </a:rPr>
              <a:t>.</a:t>
            </a:r>
            <a:endParaRPr lang="en-US" sz="2000" dirty="0">
              <a:solidFill>
                <a:schemeClr val="bg2">
                  <a:lumMod val="10000"/>
                </a:schemeClr>
              </a:solidFill>
              <a:latin typeface="Arial" panose="020B0604020202020204" pitchFamily="34" charset="0"/>
              <a:cs typeface="Arial" panose="020B0604020202020204" pitchFamily="34" charset="0"/>
            </a:endParaRPr>
          </a:p>
          <a:p>
            <a:pPr algn="ctr"/>
            <a:endParaRPr lang="en-US" sz="2000" dirty="0">
              <a:solidFill>
                <a:srgbClr val="FFFF00"/>
              </a:solidFill>
              <a:latin typeface="Arial" panose="020B0604020202020204" pitchFamily="34" charset="0"/>
              <a:cs typeface="Arial" panose="020B0604020202020204" pitchFamily="34" charset="0"/>
            </a:endParaRPr>
          </a:p>
          <a:p>
            <a:r>
              <a:rPr lang="mn-MN" sz="2000" dirty="0">
                <a:latin typeface="Arial" panose="020B0604020202020204" pitchFamily="34" charset="0"/>
                <a:cs typeface="Arial" panose="020B0604020202020204" pitchFamily="34" charset="0"/>
              </a:rPr>
              <a:t>           1. Мэдрэмжтэй байж, сэжигтэй талаас нь төсөөлж, содон, анхаарал татсан зүйлсийг байнга харж, анзаарч байх. \тэнэмэл хүмүүс, зөвшөөрөлгүй байрлуулсан машин, таны машиныг ардаас чинь дагаж буй эсэх, хүмүүсийн хөдөлгөөн гэх мэт</a:t>
            </a:r>
            <a:r>
              <a:rPr lang="mn-MN"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a:t>
            </a:r>
            <a:r>
              <a:rPr lang="mn-MN" sz="2000" dirty="0">
                <a:latin typeface="Arial" panose="020B0604020202020204" pitchFamily="34" charset="0"/>
                <a:cs typeface="Arial" panose="020B0604020202020204" pitchFamily="34" charset="0"/>
              </a:rPr>
              <a:t>. Ажил, гэрийн хооронд нэг замаар явах ба тогтсон цагт гэр, ажлаасаа гарах зэрэг хэвшиж заншсан зүйлээс аль болох татгалзах.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3</a:t>
            </a:r>
            <a:r>
              <a:rPr lang="mn-MN" sz="2000" dirty="0">
                <a:latin typeface="Arial" panose="020B0604020202020204" pitchFamily="34" charset="0"/>
                <a:cs typeface="Arial" panose="020B0604020202020204" pitchFamily="34" charset="0"/>
              </a:rPr>
              <a:t>. Өөрийн аюулгүй байдлыг хангахдаа эхнээсээ хувийн зохион байгуулалттай, тогтвортой, сахилга баттай байх.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4</a:t>
            </a:r>
            <a:r>
              <a:rPr lang="mn-MN" sz="2000" dirty="0">
                <a:latin typeface="Arial" panose="020B0604020202020204" pitchFamily="34" charset="0"/>
                <a:cs typeface="Arial" panose="020B0604020202020204" pitchFamily="34" charset="0"/>
              </a:rPr>
              <a:t>. Мэдээлэл, холбоо, харилцаа сайтай байх. Энэ бол аюулгүй байдлаа хангахад хамгийн чухал үүрэгтэй.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5</a:t>
            </a:r>
            <a:r>
              <a:rPr lang="mn-MN" sz="2000" dirty="0">
                <a:latin typeface="Arial" panose="020B0604020202020204" pitchFamily="34" charset="0"/>
                <a:cs typeface="Arial" panose="020B0604020202020204" pitchFamily="34" charset="0"/>
              </a:rPr>
              <a:t>. Яаралтай асуудал тулгарсан үед нийтлэг мэдрэмж ба өөрийн идэвхи санаачлагаа ашиглах. Ингэхдээ хууль тогтоомж, дүрэм журмыг мөрдлөг болгох ёстой.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348774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659027" y="436605"/>
            <a:ext cx="10873945" cy="5947719"/>
          </a:xfrm>
        </p:spPr>
        <p:txBody>
          <a:bodyPr/>
          <a:lstStyle/>
          <a:p>
            <a:pPr algn="ctr"/>
            <a:r>
              <a:rPr lang="mn-MN" sz="2000" b="1" dirty="0">
                <a:solidFill>
                  <a:schemeClr val="bg2">
                    <a:lumMod val="10000"/>
                  </a:schemeClr>
                </a:solidFill>
                <a:latin typeface="Arial" panose="020B0604020202020204" pitchFamily="34" charset="0"/>
                <a:cs typeface="Arial" panose="020B0604020202020204" pitchFamily="34" charset="0"/>
              </a:rPr>
              <a:t>Аюулгүй байдлын талаар алба хаагчдаас баримтлавал зохих 5 зарчим</a:t>
            </a:r>
            <a:r>
              <a:rPr lang="mn-MN" sz="2000" dirty="0" smtClean="0">
                <a:solidFill>
                  <a:schemeClr val="bg2">
                    <a:lumMod val="10000"/>
                  </a:schemeClr>
                </a:solidFill>
                <a:latin typeface="Arial" panose="020B0604020202020204" pitchFamily="34" charset="0"/>
                <a:cs typeface="Arial" panose="020B0604020202020204" pitchFamily="34" charset="0"/>
              </a:rPr>
              <a:t>.</a:t>
            </a:r>
            <a:endParaRPr lang="en-US" sz="2000" dirty="0" smtClean="0">
              <a:solidFill>
                <a:schemeClr val="bg2">
                  <a:lumMod val="10000"/>
                </a:schemeClr>
              </a:solidFill>
              <a:latin typeface="Arial" panose="020B0604020202020204" pitchFamily="34" charset="0"/>
              <a:cs typeface="Arial" panose="020B0604020202020204" pitchFamily="34" charset="0"/>
            </a:endParaRPr>
          </a:p>
          <a:p>
            <a:pPr algn="just"/>
            <a:endParaRPr lang="en-US" sz="2000" dirty="0">
              <a:solidFill>
                <a:srgbClr val="FFFF00"/>
              </a:solidFill>
              <a:latin typeface="Arial" panose="020B0604020202020204" pitchFamily="34" charset="0"/>
              <a:cs typeface="Arial" panose="020B0604020202020204" pitchFamily="34" charset="0"/>
            </a:endParaRPr>
          </a:p>
          <a:p>
            <a:pPr algn="just"/>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1</a:t>
            </a:r>
            <a:r>
              <a:rPr lang="mn-MN" sz="2000" dirty="0">
                <a:latin typeface="Arial" panose="020B0604020202020204" pitchFamily="34" charset="0"/>
                <a:cs typeface="Arial" panose="020B0604020202020204" pitchFamily="34" charset="0"/>
              </a:rPr>
              <a:t>. Мэдрэмжтэй байж, сэжигтэй талаас нь төсөөлж, содон, анхаарал татсан зүйлсийг байнга харж, анзаарч байх. \тэнэмэл хүмүүс, зөвшөөрөлгүй байрлуулсан машин, таны машиныг ардаас чинь дагаж буй эсэх, хүмүүсийн хөдөлгөөн гэх мэт\.</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a:t>
            </a:r>
            <a:r>
              <a:rPr lang="mn-MN" sz="2000" dirty="0">
                <a:latin typeface="Arial" panose="020B0604020202020204" pitchFamily="34" charset="0"/>
                <a:cs typeface="Arial" panose="020B0604020202020204" pitchFamily="34" charset="0"/>
              </a:rPr>
              <a:t>. Ажил, гэрийн хооронд нэг замаар явах ба тогтсон цагт гэр, ажлаасаа гарах зэрэг хэвшиж заншсан зүйлээс аль болох татгалзах.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3</a:t>
            </a:r>
            <a:r>
              <a:rPr lang="mn-MN" sz="2000" dirty="0">
                <a:latin typeface="Arial" panose="020B0604020202020204" pitchFamily="34" charset="0"/>
                <a:cs typeface="Arial" panose="020B0604020202020204" pitchFamily="34" charset="0"/>
              </a:rPr>
              <a:t>. Өөрийн аюулгүй байдлыг хангахдаа эхнээсээ хувийн зохион байгуулалттай, тогтвортой, сахилга баттай байх.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4</a:t>
            </a:r>
            <a:r>
              <a:rPr lang="mn-MN" sz="2000" dirty="0">
                <a:latin typeface="Arial" panose="020B0604020202020204" pitchFamily="34" charset="0"/>
                <a:cs typeface="Arial" panose="020B0604020202020204" pitchFamily="34" charset="0"/>
              </a:rPr>
              <a:t>. Мэдээлэл, холбоо, харилцаа сайтай байх. Энэ бол аюулгүй байдлаа хангахад хамгийн чухал үүрэгтэй.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5</a:t>
            </a:r>
            <a:r>
              <a:rPr lang="mn-MN" sz="2000" dirty="0">
                <a:latin typeface="Arial" panose="020B0604020202020204" pitchFamily="34" charset="0"/>
                <a:cs typeface="Arial" panose="020B0604020202020204" pitchFamily="34" charset="0"/>
              </a:rPr>
              <a:t>. Яаралтай асуудал тулгарсан үед нийтлэг мэдрэмж ба өөрийн идэвхи санаачлагаа ашиглах. Ингэхдээ хууль тогтоомж, дүрэм журмыг мөрдлөг болгох ёстой.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816993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77796" y="428367"/>
            <a:ext cx="11005750" cy="6112475"/>
          </a:xfrm>
        </p:spPr>
        <p:txBody>
          <a:bodyPr>
            <a:normAutofit/>
          </a:bodyPr>
          <a:lstStyle/>
          <a:p>
            <a:pPr lvl="0" algn="ctr">
              <a:spcBef>
                <a:spcPts val="0"/>
              </a:spcBef>
            </a:pPr>
            <a:r>
              <a:rPr lang="mn-MN" sz="2000" b="1" dirty="0">
                <a:solidFill>
                  <a:schemeClr val="bg2">
                    <a:lumMod val="10000"/>
                  </a:schemeClr>
                </a:solidFill>
                <a:latin typeface="Arial" panose="020B0604020202020204" pitchFamily="34" charset="0"/>
                <a:cs typeface="Arial" panose="020B0604020202020204" pitchFamily="34" charset="0"/>
              </a:rPr>
              <a:t>Алба хаагчдын \хувийн\ </a:t>
            </a:r>
            <a:r>
              <a:rPr lang="mn-MN" sz="2000" b="1" dirty="0" smtClean="0">
                <a:solidFill>
                  <a:schemeClr val="bg2">
                    <a:lumMod val="10000"/>
                  </a:schemeClr>
                </a:solidFill>
                <a:latin typeface="Arial" panose="020B0604020202020204" pitchFamily="34" charset="0"/>
                <a:cs typeface="Arial" panose="020B0604020202020204" pitchFamily="34" charset="0"/>
              </a:rPr>
              <a:t>бэлтгэл</a:t>
            </a:r>
            <a:endParaRPr lang="en-US" sz="2000" b="1" dirty="0" smtClean="0">
              <a:solidFill>
                <a:schemeClr val="bg2">
                  <a:lumMod val="10000"/>
                </a:schemeClr>
              </a:solidFill>
              <a:latin typeface="Arial" panose="020B0604020202020204" pitchFamily="34" charset="0"/>
              <a:cs typeface="Arial" panose="020B0604020202020204" pitchFamily="34" charset="0"/>
            </a:endParaRPr>
          </a:p>
          <a:p>
            <a:pPr lvl="0" algn="ctr">
              <a:spcBef>
                <a:spcPts val="0"/>
              </a:spcBef>
            </a:pPr>
            <a:endParaRPr lang="en-US" sz="1000" dirty="0">
              <a:solidFill>
                <a:srgbClr val="FFFF00"/>
              </a:solidFill>
              <a:latin typeface="Arial" panose="020B0604020202020204" pitchFamily="34" charset="0"/>
              <a:cs typeface="Arial" panose="020B0604020202020204" pitchFamily="34" charset="0"/>
            </a:endParaRPr>
          </a:p>
          <a:p>
            <a:pPr algn="just">
              <a:spcBef>
                <a:spcPts val="0"/>
              </a:spcBef>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Хэзээд </a:t>
            </a:r>
            <a:r>
              <a:rPr lang="mn-MN" sz="2000" dirty="0">
                <a:latin typeface="Arial" panose="020B0604020202020204" pitchFamily="34" charset="0"/>
                <a:cs typeface="Arial" panose="020B0604020202020204" pitchFamily="34" charset="0"/>
              </a:rPr>
              <a:t>намбатай, цэвэр цэмцгэр харагдахыг хичээх.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Өөрийн </a:t>
            </a:r>
            <a:r>
              <a:rPr lang="mn-MN" sz="2000" dirty="0">
                <a:latin typeface="Arial" panose="020B0604020202020204" pitchFamily="34" charset="0"/>
                <a:cs typeface="Arial" panose="020B0604020202020204" pitchFamily="34" charset="0"/>
              </a:rPr>
              <a:t>ажиллаж байгаа орчноо ойлгож, хүндэлж байх.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Эмнэлэгийн </a:t>
            </a:r>
            <a:r>
              <a:rPr lang="mn-MN" sz="2000" dirty="0">
                <a:latin typeface="Arial" panose="020B0604020202020204" pitchFamily="34" charset="0"/>
                <a:cs typeface="Arial" panose="020B0604020202020204" pitchFamily="34" charset="0"/>
              </a:rPr>
              <a:t>урьдчилан сэргийлэх үзлэгт тогтмол хамрагдаж хэвших.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Бие </a:t>
            </a:r>
            <a:r>
              <a:rPr lang="mn-MN" sz="2000" dirty="0">
                <a:latin typeface="Arial" panose="020B0604020202020204" pitchFamily="34" charset="0"/>
                <a:cs typeface="Arial" panose="020B0604020202020204" pitchFamily="34" charset="0"/>
              </a:rPr>
              <a:t>бялдараа хөгжүүлэх дасгалыг тогтмол хийж хэвших.</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Тогтсон </a:t>
            </a:r>
            <a:r>
              <a:rPr lang="mn-MN" sz="2000" dirty="0">
                <a:latin typeface="Arial" panose="020B0604020202020204" pitchFamily="34" charset="0"/>
                <a:cs typeface="Arial" panose="020B0604020202020204" pitchFamily="34" charset="0"/>
              </a:rPr>
              <a:t>цагтаа зөв хооллож хэвших.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Өдрийн </a:t>
            </a:r>
            <a:r>
              <a:rPr lang="mn-MN" sz="2000" dirty="0">
                <a:latin typeface="Arial" panose="020B0604020202020204" pitchFamily="34" charset="0"/>
                <a:cs typeface="Arial" panose="020B0604020202020204" pitchFamily="34" charset="0"/>
              </a:rPr>
              <a:t>ажлаа төлөвлөж, биелүүлэх үүрэг даалгавар ба нэн тэргүүнд хийх ажлаа тогтоож сурах.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Ажилд </a:t>
            </a:r>
            <a:r>
              <a:rPr lang="mn-MN" sz="2000" dirty="0">
                <a:latin typeface="Arial" panose="020B0604020202020204" pitchFamily="34" charset="0"/>
                <a:cs typeface="Arial" panose="020B0604020202020204" pitchFamily="34" charset="0"/>
              </a:rPr>
              <a:t>шаардлагатай хамгаалалтын хэрэгсэл хэрэглэдэг бол түүний бэлэн байдал болон биедээ авч яваа эсэхээ шалгаж байх.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Өлсөх </a:t>
            </a:r>
            <a:r>
              <a:rPr lang="mn-MN" sz="2000" dirty="0">
                <a:latin typeface="Arial" panose="020B0604020202020204" pitchFamily="34" charset="0"/>
                <a:cs typeface="Arial" panose="020B0604020202020204" pitchFamily="34" charset="0"/>
              </a:rPr>
              <a:t>ба цухалдах үедээ өөрийн сэтгэл хөдлөлөө барьж, хянаж байх.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Албан </a:t>
            </a:r>
            <a:r>
              <a:rPr lang="mn-MN" sz="2000" dirty="0">
                <a:latin typeface="Arial" panose="020B0604020202020204" pitchFamily="34" charset="0"/>
                <a:cs typeface="Arial" panose="020B0604020202020204" pitchFamily="34" charset="0"/>
              </a:rPr>
              <a:t>ажлаар холбогдож байгаа болон туслахыг хичээж байгаа хүмүүстэйгээ сэтгэл хөдлөлийн түвшинд харьцахгүй байх.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Туслалцаа </a:t>
            </a:r>
            <a:r>
              <a:rPr lang="mn-MN" sz="2000" dirty="0">
                <a:latin typeface="Arial" panose="020B0604020202020204" pitchFamily="34" charset="0"/>
                <a:cs typeface="Arial" panose="020B0604020202020204" pitchFamily="34" charset="0"/>
              </a:rPr>
              <a:t>хүргэж чадахгүй бол бусдад хэзээ ч амлахгүй байх. </a:t>
            </a:r>
            <a:endParaRPr lang="en-US" sz="2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675235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21276"/>
            <a:ext cx="11013989" cy="1037967"/>
          </a:xfrm>
        </p:spPr>
        <p:txBody>
          <a:bodyPr/>
          <a:lstStyle/>
          <a:p>
            <a:pPr algn="ctr"/>
            <a:r>
              <a:rPr lang="mn-MN" sz="2800" b="1" dirty="0">
                <a:solidFill>
                  <a:schemeClr val="bg2">
                    <a:lumMod val="10000"/>
                  </a:schemeClr>
                </a:solidFill>
                <a:latin typeface="Arial" panose="020B0604020202020204" pitchFamily="34" charset="0"/>
                <a:cs typeface="Arial" panose="020B0604020202020204" pitchFamily="34" charset="0"/>
              </a:rPr>
              <a:t>3.Алба хаагч бүр аюулгүй байдлаа хангахад </a:t>
            </a:r>
            <a:r>
              <a:rPr lang="en-US" sz="2800" b="1" dirty="0" smtClean="0">
                <a:solidFill>
                  <a:schemeClr val="bg2">
                    <a:lumMod val="10000"/>
                  </a:schemeClr>
                </a:solidFill>
                <a:latin typeface="Arial" panose="020B0604020202020204" pitchFamily="34" charset="0"/>
                <a:cs typeface="Arial" panose="020B0604020202020204" pitchFamily="34" charset="0"/>
              </a:rPr>
              <a:t/>
            </a:r>
            <a:br>
              <a:rPr lang="en-US" sz="2800" b="1" dirty="0" smtClean="0">
                <a:solidFill>
                  <a:schemeClr val="bg2">
                    <a:lumMod val="10000"/>
                  </a:schemeClr>
                </a:solidFill>
                <a:latin typeface="Arial" panose="020B0604020202020204" pitchFamily="34" charset="0"/>
                <a:cs typeface="Arial" panose="020B0604020202020204" pitchFamily="34" charset="0"/>
              </a:rPr>
            </a:br>
            <a:r>
              <a:rPr lang="mn-MN" sz="2800" b="1" dirty="0" smtClean="0">
                <a:solidFill>
                  <a:schemeClr val="bg2">
                    <a:lumMod val="10000"/>
                  </a:schemeClr>
                </a:solidFill>
                <a:latin typeface="Arial" panose="020B0604020202020204" pitchFamily="34" charset="0"/>
                <a:cs typeface="Arial" panose="020B0604020202020204" pitchFamily="34" charset="0"/>
              </a:rPr>
              <a:t>анхаарвал </a:t>
            </a:r>
            <a:r>
              <a:rPr lang="mn-MN" sz="2800" b="1" dirty="0">
                <a:solidFill>
                  <a:schemeClr val="bg2">
                    <a:lumMod val="10000"/>
                  </a:schemeClr>
                </a:solidFill>
                <a:latin typeface="Arial" panose="020B0604020202020204" pitchFamily="34" charset="0"/>
                <a:cs typeface="Arial" panose="020B0604020202020204" pitchFamily="34" charset="0"/>
              </a:rPr>
              <a:t>зохих хүчин зүйлс</a:t>
            </a:r>
            <a:r>
              <a:rPr lang="mn-MN" sz="2800" b="1" dirty="0" smtClean="0">
                <a:solidFill>
                  <a:schemeClr val="bg2">
                    <a:lumMod val="10000"/>
                  </a:schemeClr>
                </a:solidFill>
                <a:latin typeface="Arial" panose="020B0604020202020204" pitchFamily="34" charset="0"/>
                <a:cs typeface="Arial" panose="020B0604020202020204" pitchFamily="34" charset="0"/>
              </a:rPr>
              <a:t>:</a:t>
            </a:r>
            <a:endParaRPr lang="en-US" sz="2800" dirty="0">
              <a:solidFill>
                <a:schemeClr val="bg2">
                  <a:lumMod val="10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sz="half" idx="2"/>
          </p:nvPr>
        </p:nvSpPr>
        <p:spPr>
          <a:xfrm>
            <a:off x="263611" y="1359243"/>
            <a:ext cx="11705967" cy="5272216"/>
          </a:xfrm>
        </p:spPr>
        <p:txBody>
          <a:bodyPr>
            <a:normAutofit lnSpcReduction="10000"/>
          </a:bodyPr>
          <a:lstStyle/>
          <a:p>
            <a:pPr>
              <a:spcBef>
                <a:spcPts val="0"/>
              </a:spcBef>
            </a:pPr>
            <a:r>
              <a:rPr lang="en-US" b="1" dirty="0" smtClean="0">
                <a:latin typeface="Arial" panose="020B0604020202020204" pitchFamily="34" charset="0"/>
                <a:cs typeface="Arial" panose="020B0604020202020204" pitchFamily="34" charset="0"/>
              </a:rPr>
              <a:t>		</a:t>
            </a:r>
            <a:r>
              <a:rPr lang="mn-MN" b="1" dirty="0" smtClean="0">
                <a:latin typeface="Arial" panose="020B0604020202020204" pitchFamily="34" charset="0"/>
                <a:cs typeface="Arial" panose="020B0604020202020204" pitchFamily="34" charset="0"/>
              </a:rPr>
              <a:t>А</a:t>
            </a:r>
            <a:r>
              <a:rPr lang="mn-MN" b="1" dirty="0">
                <a:latin typeface="Arial" panose="020B0604020202020204" pitchFamily="34" charset="0"/>
                <a:cs typeface="Arial" panose="020B0604020202020204" pitchFamily="34" charset="0"/>
              </a:rPr>
              <a:t>. Ерөнхий нөхцөл: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Өөрийн зөн билэгтээ найдаж, түүнийгээ дагаж явах. Хэрэв танд байгаа газар, орчин болон хүний талаар таагүй мэдрэмж төрвөл түргэн орхин явах.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Хаашаа явж байгаагаа үргэлж мэдэж, зорилготой байх. Явж байгаа газраа өөрөө мэдэж байгаа мэт ааш төрхийг гаргаж итгэлтэй байх.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Өөрийн оршин суугаа газар орчин, хөршөө сайн судалж мэддэг байх. Мөн цагдаагийн хэсэг, тасаг, хэлтэс, ойр орших хоолны газар, дэлгүүр, эмийн сан хамгийн ойр хаана байдгийг мэдэх. Гэртээ утасгүй бол утсаар ярих газар хаана ойр байж болохыг судлах гэх мэт.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Бусдад содон харагдах хувцас хэрэглэл хэрэглэхгүй, анхаарал татахгүй байх. Үнэт зүйлс ялангуяа зүүлт, их хэмжээний бэлэн мөнгө зэргийг ил харагдах байдлаар авч явбал дээрэм булаалтын хэргийн хохирогч болж болохыг анхаарах.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Аюул тохиолдсон үед бусдын анхаарлыг өөртөө татаж орилох, чарлах, машины дуут дохиог дуугаргах.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Ажлын байрандаа байгаа аюулгүй байдлын талаархи бүхий л зүйлсийн талаар мэдэж байх.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Өөр хэлээр ярьдаг газар, оронд зорчих бол тухайн орны хэлээр өөртөө тусламж дуудах хэдэн үгийг цээжлэх. </a:t>
            </a:r>
            <a:endParaRPr lang="en-US" dirty="0">
              <a:latin typeface="Arial" panose="020B0604020202020204" pitchFamily="34" charset="0"/>
              <a:cs typeface="Arial" panose="020B0604020202020204" pitchFamily="34" charset="0"/>
            </a:endParaRPr>
          </a:p>
          <a:p>
            <a:pPr>
              <a:spcBef>
                <a:spcPts val="0"/>
              </a:spcBef>
            </a:pPr>
            <a:r>
              <a:rPr lang="mn-MN" dirty="0">
                <a:latin typeface="Arial" panose="020B0604020202020204" pitchFamily="34" charset="0"/>
                <a:cs typeface="Arial" panose="020B0604020202020204" pitchFamily="34" charset="0"/>
              </a:rPr>
              <a:t>	Аюул, халдлага тохиолдсон үед хэрхэх тухайгаа төсөөлж, бодож, сэтгэл зүйн дасгал хийх. Довтолгоонд няцаалт өгөх зөв болон буруу арга зам гэж байхгүй, бүх нөхцөл байдалд өөр өөр ялгаатай байдаг гэдгийг анхаарах, эсэргүүцэл үзүүлэх эсэх нь таны л шийдвэр байх бөгөөд ерөнхийдөө дараах арга замын сонголтууд байж болно. Ярилцах замаар хүнд байдлаас гарах, шаардаж байгаа зүйлд хүлээцтэй хандаж, буулт хийх, тусламж эрж орилох, зугатаах, эсвэл шууд тулах гэх мэт. </a:t>
            </a:r>
            <a:endParaRPr lang="en-US"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654377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84886" y="453081"/>
            <a:ext cx="11384692" cy="5799438"/>
          </a:xfrm>
        </p:spPr>
        <p:txBody>
          <a:bodyPr>
            <a:normAutofit lnSpcReduction="10000"/>
          </a:bodyPr>
          <a:lstStyle/>
          <a:p>
            <a:pPr algn="ctr"/>
            <a:r>
              <a:rPr lang="mn-MN" b="1" dirty="0">
                <a:latin typeface="Arial" panose="020B0604020202020204" pitchFamily="34" charset="0"/>
                <a:cs typeface="Arial" panose="020B0604020202020204" pitchFamily="34" charset="0"/>
              </a:rPr>
              <a:t>Б. Ажлын байранд:</a:t>
            </a:r>
            <a:endParaRPr lang="en-US" dirty="0">
              <a:latin typeface="Arial" panose="020B0604020202020204" pitchFamily="34" charset="0"/>
              <a:cs typeface="Arial" panose="020B0604020202020204" pitchFamily="34" charset="0"/>
            </a:endParaRPr>
          </a:p>
          <a:p>
            <a:r>
              <a:rPr lang="mn-MN"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just"/>
            <a:r>
              <a:rPr lang="mn-MN" dirty="0">
                <a:latin typeface="Arial" panose="020B0604020202020204" pitchFamily="34" charset="0"/>
                <a:cs typeface="Arial" panose="020B0604020202020204" pitchFamily="34" charset="0"/>
              </a:rPr>
              <a:t>	Ажлын байранд дахь алба хаагчийн аюулгүй байдал нэн чухал бөгөөд түүнийг хангах ажил тасралтгүй, байнгын байх шаардлагатай. Болзошгүй аюулаас урьдчилан сэргийлэх дараах арга хэмжээ авсан байх. Үүнд: </a:t>
            </a:r>
            <a:endParaRPr lang="en-US" dirty="0">
              <a:latin typeface="Arial" panose="020B0604020202020204" pitchFamily="34" charset="0"/>
              <a:cs typeface="Arial" panose="020B0604020202020204" pitchFamily="34" charset="0"/>
            </a:endParaRPr>
          </a:p>
          <a:p>
            <a:pPr algn="just"/>
            <a:r>
              <a:rPr lang="mn-MN" dirty="0">
                <a:latin typeface="Arial" panose="020B0604020202020204" pitchFamily="34" charset="0"/>
                <a:cs typeface="Arial" panose="020B0604020202020204" pitchFamily="34" charset="0"/>
              </a:rPr>
              <a:t>	Аюулгүй байдлыг хангах техник, тоног төхөөрөмжтэй байх. </a:t>
            </a:r>
            <a:endParaRPr lang="en-US" dirty="0">
              <a:latin typeface="Arial" panose="020B0604020202020204" pitchFamily="34" charset="0"/>
              <a:cs typeface="Arial" panose="020B0604020202020204" pitchFamily="34" charset="0"/>
            </a:endParaRPr>
          </a:p>
          <a:p>
            <a:pPr algn="just"/>
            <a:r>
              <a:rPr lang="mn-MN" dirty="0">
                <a:latin typeface="Arial" panose="020B0604020202020204" pitchFamily="34" charset="0"/>
                <a:cs typeface="Arial" panose="020B0604020202020204" pitchFamily="34" charset="0"/>
              </a:rPr>
              <a:t>	Албан байр руу зөвшөөрөлгүй орохыг хязгаарласан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Байгууллагын </a:t>
            </a:r>
            <a:r>
              <a:rPr lang="mn-MN" dirty="0">
                <a:latin typeface="Arial" panose="020B0604020202020204" pitchFamily="34" charset="0"/>
                <a:cs typeface="Arial" panose="020B0604020202020204" pitchFamily="34" charset="0"/>
              </a:rPr>
              <a:t>харуул, жижүүрүүдийг тогтмол сургалтанд хамруулж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Албан </a:t>
            </a:r>
            <a:r>
              <a:rPr lang="mn-MN" dirty="0">
                <a:latin typeface="Arial" panose="020B0604020202020204" pitchFamily="34" charset="0"/>
                <a:cs typeface="Arial" panose="020B0604020202020204" pitchFamily="34" charset="0"/>
              </a:rPr>
              <a:t>хаагчдын орох, гарахыг бүртгэх системтэй байх, гадуур хаана ажиллаж байгааг хянах тогтолцоотой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Хэрэгт </a:t>
            </a:r>
            <a:r>
              <a:rPr lang="mn-MN" dirty="0">
                <a:latin typeface="Arial" panose="020B0604020202020204" pitchFamily="34" charset="0"/>
                <a:cs typeface="Arial" panose="020B0604020202020204" pitchFamily="34" charset="0"/>
              </a:rPr>
              <a:t>холбогдсон этгээдтэй ажиллахдаа доод тал нь 2 алба хаагч хамт ажиллах боломжийг хангах.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Байгууллагад </a:t>
            </a:r>
            <a:r>
              <a:rPr lang="mn-MN" dirty="0">
                <a:latin typeface="Arial" panose="020B0604020202020204" pitchFamily="34" charset="0"/>
                <a:cs typeface="Arial" panose="020B0604020202020204" pitchFamily="34" charset="0"/>
              </a:rPr>
              <a:t>гадны гэмт халдлага болсон тохиолдолд хоргодох, гаднаас хүч иртэл тодорхой хугацаанд тогтоон барьж байх хоргодох байр, тоноглогдсон өрөө, гадагш гарах нөөц хаалгатай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Байгууллагын </a:t>
            </a:r>
            <a:r>
              <a:rPr lang="mn-MN" dirty="0">
                <a:latin typeface="Arial" panose="020B0604020202020204" pitchFamily="34" charset="0"/>
                <a:cs typeface="Arial" panose="020B0604020202020204" pitchFamily="34" charset="0"/>
              </a:rPr>
              <a:t>цонхонд хагаралт, дэлбэрэлтээс хамгаалах хальс наагдсан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Албан </a:t>
            </a:r>
            <a:r>
              <a:rPr lang="mn-MN" dirty="0">
                <a:latin typeface="Arial" panose="020B0604020202020204" pitchFamily="34" charset="0"/>
                <a:cs typeface="Arial" panose="020B0604020202020204" pitchFamily="34" charset="0"/>
              </a:rPr>
              <a:t>хаагчид холбоо барих радио станц, холбооны хэрэгслээр бүрэн хангагдсан, албаны авто машин, тээврийн хэрэгсэлд суурилуулсан байх. </a:t>
            </a:r>
            <a:endParaRPr lang="en-US"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80152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18984" y="444843"/>
            <a:ext cx="10956324" cy="6063049"/>
          </a:xfrm>
        </p:spPr>
        <p:txBody>
          <a:bodyPr>
            <a:normAutofit lnSpcReduction="10000"/>
          </a:bodyPr>
          <a:lstStyle/>
          <a:p>
            <a:pPr algn="just"/>
            <a:r>
              <a:rPr lang="en-US" b="1" dirty="0" smtClean="0">
                <a:latin typeface="Arial" panose="020B0604020202020204" pitchFamily="34" charset="0"/>
                <a:cs typeface="Arial" panose="020B0604020202020204" pitchFamily="34" charset="0"/>
              </a:rPr>
              <a:t>		</a:t>
            </a:r>
            <a:r>
              <a:rPr lang="mn-MN" b="1" dirty="0" smtClean="0">
                <a:solidFill>
                  <a:srgbClr val="FFFF00"/>
                </a:solidFill>
                <a:latin typeface="Arial" panose="020B0604020202020204" pitchFamily="34" charset="0"/>
                <a:cs typeface="Arial" panose="020B0604020202020204" pitchFamily="34" charset="0"/>
              </a:rPr>
              <a:t>В</a:t>
            </a:r>
            <a:r>
              <a:rPr lang="mn-MN" b="1" dirty="0">
                <a:solidFill>
                  <a:srgbClr val="FFFF00"/>
                </a:solidFill>
                <a:latin typeface="Arial" panose="020B0604020202020204" pitchFamily="34" charset="0"/>
                <a:cs typeface="Arial" panose="020B0604020202020204" pitchFamily="34" charset="0"/>
              </a:rPr>
              <a:t>. Орон байрандаа: </a:t>
            </a:r>
            <a:endParaRPr lang="en-US" dirty="0">
              <a:solidFill>
                <a:srgbClr val="FFFF00"/>
              </a:solidFill>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Дамжиж </a:t>
            </a:r>
            <a:r>
              <a:rPr lang="mn-MN" dirty="0">
                <a:latin typeface="Arial" panose="020B0604020202020204" pitchFamily="34" charset="0"/>
                <a:cs typeface="Arial" panose="020B0604020202020204" pitchFamily="34" charset="0"/>
              </a:rPr>
              <a:t>орох боломжтой, эсвэл нэгдүгээр давхарт амьдардаг бол цонхоо аль болох онгорхой унтахгүй байх, гадны гэмт халдлагаас сэргийлж хаалт, саад хийлгэх.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Танд </a:t>
            </a:r>
            <a:r>
              <a:rPr lang="mn-MN" dirty="0">
                <a:latin typeface="Arial" panose="020B0604020202020204" pitchFamily="34" charset="0"/>
                <a:cs typeface="Arial" panose="020B0604020202020204" pitchFamily="34" charset="0"/>
              </a:rPr>
              <a:t>хүйтэн, эвгүй сэтгэгдэл төрүүлсэн хүнтэй хамт цахилгаан шатаар явахгүй байх, дараагийн давхарт шууд буух, явах шаардлага гарвал цахилгаан шатны товчлууртай ойр байрлалыг сонгож зогсох.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Цахилгаан </a:t>
            </a:r>
            <a:r>
              <a:rPr lang="mn-MN" dirty="0">
                <a:latin typeface="Arial" panose="020B0604020202020204" pitchFamily="34" charset="0"/>
                <a:cs typeface="Arial" panose="020B0604020202020204" pitchFamily="34" charset="0"/>
              </a:rPr>
              <a:t>шат ажиллахгүй шөнийн цагаар шатаар \гэрэл, гэрэлтүүлэг муу, эсвэл байхгүй үед\ шатаар ганцаараа явахгүй байхыг хичээх, гэрээсээ хүн дуудах, орцонд хүний яриа, чимээ гарвал түр зогсож сонсох, сэжигтэй санагдвал дундуур нь болон хажуугаар нь гарахгүй байх, харанхуй гэрэлтүүлэггүй орц руу орохдоо сэжигтэй санагдвал эхлээд орцны хаалгыг онгойлгоод хаагаад чимээ чагнах. </a:t>
            </a:r>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		</a:t>
            </a:r>
            <a:r>
              <a:rPr lang="mn-MN" b="1" dirty="0" smtClean="0">
                <a:solidFill>
                  <a:srgbClr val="FFFF00"/>
                </a:solidFill>
                <a:latin typeface="Arial" panose="020B0604020202020204" pitchFamily="34" charset="0"/>
                <a:cs typeface="Arial" panose="020B0604020202020204" pitchFamily="34" charset="0"/>
              </a:rPr>
              <a:t>Г</a:t>
            </a:r>
            <a:r>
              <a:rPr lang="mn-MN" b="1" dirty="0">
                <a:solidFill>
                  <a:srgbClr val="FFFF00"/>
                </a:solidFill>
                <a:latin typeface="Arial" panose="020B0604020202020204" pitchFamily="34" charset="0"/>
                <a:cs typeface="Arial" panose="020B0604020202020204" pitchFamily="34" charset="0"/>
              </a:rPr>
              <a:t>. Олон нийтийн дунд: </a:t>
            </a:r>
            <a:r>
              <a:rPr lang="mn-MN"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just"/>
            <a:r>
              <a:rPr lang="mn-MN"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Сайн </a:t>
            </a:r>
            <a:r>
              <a:rPr lang="mn-MN" dirty="0">
                <a:latin typeface="Arial" panose="020B0604020202020204" pitchFamily="34" charset="0"/>
                <a:cs typeface="Arial" panose="020B0604020202020204" pitchFamily="34" charset="0"/>
              </a:rPr>
              <a:t>танихгүй хүнтэй ганцаарчлан уулзахдаа болгоомжтой хандах, бусадтай хамт цуг байхыг хичээх, гадны бусад хүмүүс олноор байх нийтийн газрыг сонгох.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Эмэгтэй </a:t>
            </a:r>
            <a:r>
              <a:rPr lang="mn-MN" dirty="0">
                <a:latin typeface="Arial" panose="020B0604020202020204" pitchFamily="34" charset="0"/>
                <a:cs typeface="Arial" panose="020B0604020202020204" pitchFamily="34" charset="0"/>
              </a:rPr>
              <a:t>хүн танихгүй хүнтэй уулзах бол өөртөө итгэлтэй байж, хүсэл зорилгоо чөлөөтэй илэрхийлэх, уулзаж байгаа хүнээ дагасан, эмээсэн, хүлээн зөвшөөрсөн байдал гаргахгүй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Танихгүй </a:t>
            </a:r>
            <a:r>
              <a:rPr lang="mn-MN" dirty="0">
                <a:latin typeface="Arial" panose="020B0604020202020204" pitchFamily="34" charset="0"/>
                <a:cs typeface="Arial" panose="020B0604020202020204" pitchFamily="34" charset="0"/>
              </a:rPr>
              <a:t>хүнтэй уулзах шаардлагатай үед өөртэйгөө хүндэтгэлтэй харьцах ёстой гэдгийг батлах, ойлгуулах. </a:t>
            </a:r>
            <a:endParaRPr lang="en-US"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84045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35460" y="469557"/>
            <a:ext cx="10964562" cy="6153665"/>
          </a:xfrm>
        </p:spPr>
        <p:txBody>
          <a:bodyPr/>
          <a:lstStyle/>
          <a:p>
            <a:pPr algn="just"/>
            <a:r>
              <a:rPr lang="en-US" sz="2000" b="1" dirty="0" smtClean="0">
                <a:latin typeface="Arial" panose="020B0604020202020204" pitchFamily="34" charset="0"/>
                <a:cs typeface="Arial" panose="020B0604020202020204" pitchFamily="34" charset="0"/>
              </a:rPr>
              <a:t>		</a:t>
            </a:r>
            <a:r>
              <a:rPr lang="mn-MN" sz="2000" b="1" dirty="0" smtClean="0">
                <a:solidFill>
                  <a:schemeClr val="bg2">
                    <a:lumMod val="10000"/>
                  </a:schemeClr>
                </a:solidFill>
                <a:latin typeface="Arial" panose="020B0604020202020204" pitchFamily="34" charset="0"/>
                <a:cs typeface="Arial" panose="020B0604020202020204" pitchFamily="34" charset="0"/>
              </a:rPr>
              <a:t>Д</a:t>
            </a:r>
            <a:r>
              <a:rPr lang="mn-MN" sz="2000" b="1" dirty="0">
                <a:solidFill>
                  <a:schemeClr val="bg2">
                    <a:lumMod val="10000"/>
                  </a:schemeClr>
                </a:solidFill>
                <a:latin typeface="Arial" panose="020B0604020202020204" pitchFamily="34" charset="0"/>
                <a:cs typeface="Arial" panose="020B0604020202020204" pitchFamily="34" charset="0"/>
              </a:rPr>
              <a:t>. Нийтийн тээврийн хэрэгслээр зорчихдоо</a:t>
            </a:r>
            <a:r>
              <a:rPr lang="mn-MN" sz="2000" b="1" dirty="0" smtClean="0">
                <a:solidFill>
                  <a:schemeClr val="bg2">
                    <a:lumMod val="10000"/>
                  </a:schemeClr>
                </a:solidFill>
                <a:latin typeface="Arial" panose="020B0604020202020204" pitchFamily="34" charset="0"/>
                <a:cs typeface="Arial" panose="020B0604020202020204" pitchFamily="34" charset="0"/>
              </a:rPr>
              <a:t>:</a:t>
            </a:r>
            <a:endParaRPr lang="en-US" sz="2000" dirty="0">
              <a:solidFill>
                <a:schemeClr val="bg2">
                  <a:lumMod val="10000"/>
                </a:schemeClr>
              </a:solidFill>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Зорчигчдын </a:t>
            </a:r>
            <a:r>
              <a:rPr lang="mn-MN" sz="2000" dirty="0">
                <a:latin typeface="Arial" panose="020B0604020202020204" pitchFamily="34" charset="0"/>
                <a:cs typeface="Arial" panose="020B0604020202020204" pitchFamily="34" charset="0"/>
              </a:rPr>
              <a:t>оргил цагаас бусад үед нийтийн тээврийн хэрэгслээр зорчиж, заагдсан буудал дээрээс нь сууж байх.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Эцсийн </a:t>
            </a:r>
            <a:r>
              <a:rPr lang="mn-MN" sz="2000" dirty="0">
                <a:latin typeface="Arial" panose="020B0604020202020204" pitchFamily="34" charset="0"/>
                <a:cs typeface="Arial" panose="020B0604020202020204" pitchFamily="34" charset="0"/>
              </a:rPr>
              <a:t>буудал болон алсагдсан газарт хоосон нийтийн тээврийн хэрэгсэлд суухгүй байх.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Кондуктор </a:t>
            </a:r>
            <a:r>
              <a:rPr lang="mn-MN" sz="2000" dirty="0">
                <a:latin typeface="Arial" panose="020B0604020202020204" pitchFamily="34" charset="0"/>
                <a:cs typeface="Arial" panose="020B0604020202020204" pitchFamily="34" charset="0"/>
              </a:rPr>
              <a:t>ба зорчигчтой тээврийн хэрэгсэлд нөхцөл байдлыг ажигласны үндсэн дээр суух.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Нийтийн </a:t>
            </a:r>
            <a:r>
              <a:rPr lang="mn-MN" sz="2000" dirty="0">
                <a:latin typeface="Arial" panose="020B0604020202020204" pitchFamily="34" charset="0"/>
                <a:cs typeface="Arial" panose="020B0604020202020204" pitchFamily="34" charset="0"/>
              </a:rPr>
              <a:t>тээврийн хэрэгсэл явдаг цагийн хуваарийг сайн мэдэж, хүнгүй, эзгүй буудал дээр удаан хүлээхээс зайлсхийх.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Нийтийн </a:t>
            </a:r>
            <a:r>
              <a:rPr lang="mn-MN" sz="2000" dirty="0">
                <a:latin typeface="Arial" panose="020B0604020202020204" pitchFamily="34" charset="0"/>
                <a:cs typeface="Arial" panose="020B0604020202020204" pitchFamily="34" charset="0"/>
              </a:rPr>
              <a:t>тээврийн хэрэгслээс буусны дараа заавал ойр орчноо ажиглаж, хэн нэгэн дагаж байгаа эсэхийг магадлаж байх.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Хэрэв </a:t>
            </a:r>
            <a:r>
              <a:rPr lang="mn-MN" sz="2000" dirty="0">
                <a:latin typeface="Arial" panose="020B0604020202020204" pitchFamily="34" charset="0"/>
                <a:cs typeface="Arial" panose="020B0604020202020204" pitchFamily="34" charset="0"/>
              </a:rPr>
              <a:t>та ажлаасаа орой тарж байгаа бол гэрийнхэн болон найз нөхдөөрөө автобусны буудал, байрны үүдэнд тосуулах.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Нийтийн </a:t>
            </a:r>
            <a:r>
              <a:rPr lang="mn-MN" sz="2000" dirty="0">
                <a:latin typeface="Arial" panose="020B0604020202020204" pitchFamily="34" charset="0"/>
                <a:cs typeface="Arial" panose="020B0604020202020204" pitchFamily="34" charset="0"/>
              </a:rPr>
              <a:t>тээврийн хэрэгсэлд цүнх тээшээ энгэр, цээжиндээ байрлуулан авч явах шаардлагатай бөгөөд тээврийн хэрэгслийн дундаас урагш зайнд байрлалаа эзлэн зорчих.</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25113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87178" y="313038"/>
            <a:ext cx="11318790" cy="6293708"/>
          </a:xfrm>
        </p:spPr>
        <p:txBody>
          <a:bodyPr/>
          <a:lstStyle/>
          <a:p>
            <a:pPr algn="just"/>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Өнөөгийн </a:t>
            </a:r>
            <a:r>
              <a:rPr lang="mn-MN" sz="2400" dirty="0">
                <a:latin typeface="Arial" panose="020B0604020202020204" pitchFamily="34" charset="0"/>
                <a:cs typeface="Arial" panose="020B0604020202020204" pitchFamily="34" charset="0"/>
              </a:rPr>
              <a:t>нийгэм, эдийн засгийн хөгжлийн хурдац улам өсөхийн хэрээр иргэдийн эрх, эрх чөлөө аюулгүй байдлын баталгааг хангах байдал улам бүр алдагдсаар байна. </a:t>
            </a:r>
            <a:endParaRPr lang="en-US" sz="2400" dirty="0">
              <a:latin typeface="Arial" panose="020B0604020202020204" pitchFamily="34" charset="0"/>
              <a:cs typeface="Arial" panose="020B0604020202020204" pitchFamily="34" charset="0"/>
            </a:endParaRPr>
          </a:p>
          <a:p>
            <a:pPr algn="just"/>
            <a:r>
              <a:rPr lang="mn-MN" sz="2400" dirty="0">
                <a:latin typeface="Arial" panose="020B0604020202020204" pitchFamily="34" charset="0"/>
                <a:cs typeface="Arial" panose="020B0604020202020204" pitchFamily="34" charset="0"/>
              </a:rPr>
              <a:t>	Өнөөдөр аюулгүй байдлын тухай ойлголт, хамрах хүрээ, түүнийг хангах арга замыг идэвхитэй эрэлхийлж, төр, нийгэм, хувь хүн, хуулийн этгээдийн ашиг сонирхлын тэнцвэртэй байдлыг хангахад бодлогоо чиглүүлэх, тэр дундаа алба хаагчийнхаа аюулгүй байдлыг хангахад онцгой анхаарах шаардлага зүй ёсоор гарч байна.</a:t>
            </a:r>
            <a:endParaRPr lang="en-US" sz="2400" dirty="0">
              <a:latin typeface="Arial" panose="020B0604020202020204" pitchFamily="34" charset="0"/>
              <a:cs typeface="Arial" panose="020B0604020202020204" pitchFamily="34" charset="0"/>
            </a:endParaRPr>
          </a:p>
          <a:p>
            <a:pPr algn="just"/>
            <a:r>
              <a:rPr lang="mn-MN" sz="2400" dirty="0">
                <a:latin typeface="Arial" panose="020B0604020202020204" pitchFamily="34" charset="0"/>
                <a:cs typeface="Arial" panose="020B0604020202020204" pitchFamily="34" charset="0"/>
              </a:rPr>
              <a:t>	Цагдаагийн алба хаагчийн аюулгүй байдлыг тодорхойлсон, тэдгээрт ямар асуудал хамаарах талаархи нарийвчилсан судалгаа хараахан нэг мөр хийгдээгүй байгаа боловч энэ асуудал нь "Аюулгүй байдал"</a:t>
            </a:r>
            <a:r>
              <a:rPr lang="mn-MN" sz="2400" baseline="30000" dirty="0">
                <a:latin typeface="Arial" panose="020B0604020202020204" pitchFamily="34" charset="0"/>
                <a:cs typeface="Arial" panose="020B0604020202020204" pitchFamily="34" charset="0"/>
              </a:rPr>
              <a:t>41</a:t>
            </a:r>
            <a:r>
              <a:rPr lang="mn-MN" sz="2400" dirty="0">
                <a:latin typeface="Arial" panose="020B0604020202020204" pitchFamily="34" charset="0"/>
                <a:cs typeface="Arial" panose="020B0604020202020204" pitchFamily="34" charset="0"/>
              </a:rPr>
              <a:t> гэсэн ерөнхий ойлголт болон эрх зүйн зарим ойлголтуудтай холбоотой болохыг судлаачид тэмдэглэсэн байдаг.</a:t>
            </a:r>
            <a:endParaRPr lang="en-US" sz="2400" dirty="0">
              <a:latin typeface="Arial" panose="020B0604020202020204" pitchFamily="34" charset="0"/>
              <a:cs typeface="Arial" panose="020B0604020202020204" pitchFamily="34" charset="0"/>
            </a:endParaRPr>
          </a:p>
          <a:p>
            <a:pPr algn="just"/>
            <a:r>
              <a:rPr lang="mn-MN" sz="2400" dirty="0">
                <a:latin typeface="Arial" panose="020B0604020202020204" pitchFamily="34" charset="0"/>
                <a:cs typeface="Arial" panose="020B0604020202020204" pitchFamily="34" charset="0"/>
              </a:rPr>
              <a:t>   	 Аюулгүй байдлын тухай асуудлыг онолын үүднээс авч үзвэл эрх зүйн эх толь бичигт дараахь байдлаар тодорхойлжээ</a:t>
            </a:r>
            <a:endParaRPr lang="en-US" sz="24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904690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35458" y="271849"/>
            <a:ext cx="11261125" cy="6359610"/>
          </a:xfrm>
        </p:spPr>
        <p:txBody>
          <a:bodyPr>
            <a:normAutofit/>
          </a:bodyPr>
          <a:lstStyle/>
          <a:p>
            <a:pPr algn="just"/>
            <a:r>
              <a:rPr lang="en-US" b="1" dirty="0" smtClean="0">
                <a:solidFill>
                  <a:srgbClr val="FFFF00"/>
                </a:solidFill>
                <a:latin typeface="Arial" panose="020B0604020202020204" pitchFamily="34" charset="0"/>
                <a:cs typeface="Arial" panose="020B0604020202020204" pitchFamily="34" charset="0"/>
              </a:rPr>
              <a:t>		</a:t>
            </a:r>
            <a:r>
              <a:rPr lang="mn-MN" b="1" dirty="0" smtClean="0">
                <a:solidFill>
                  <a:srgbClr val="FFFF00"/>
                </a:solidFill>
                <a:latin typeface="Arial" panose="020B0604020202020204" pitchFamily="34" charset="0"/>
                <a:cs typeface="Arial" panose="020B0604020202020204" pitchFamily="34" charset="0"/>
              </a:rPr>
              <a:t>Е</a:t>
            </a:r>
            <a:r>
              <a:rPr lang="mn-MN" b="1" dirty="0">
                <a:solidFill>
                  <a:srgbClr val="FFFF00"/>
                </a:solidFill>
                <a:latin typeface="Arial" panose="020B0604020202020204" pitchFamily="34" charset="0"/>
                <a:cs typeface="Arial" panose="020B0604020202020204" pitchFamily="34" charset="0"/>
              </a:rPr>
              <a:t>. Явган явах үедээ</a:t>
            </a:r>
            <a:r>
              <a:rPr lang="mn-MN" dirty="0">
                <a:solidFill>
                  <a:srgbClr val="FFFF00"/>
                </a:solidFill>
                <a:latin typeface="Arial" panose="020B0604020202020204" pitchFamily="34" charset="0"/>
                <a:cs typeface="Arial" panose="020B0604020202020204" pitchFamily="34" charset="0"/>
              </a:rPr>
              <a:t>:</a:t>
            </a:r>
            <a:endParaRPr lang="en-US" dirty="0">
              <a:solidFill>
                <a:srgbClr val="FFFF00"/>
              </a:solidFill>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Гадагш </a:t>
            </a:r>
            <a:r>
              <a:rPr lang="mn-MN" dirty="0">
                <a:latin typeface="Arial" panose="020B0604020202020204" pitchFamily="34" charset="0"/>
                <a:cs typeface="Arial" panose="020B0604020202020204" pitchFamily="34" charset="0"/>
              </a:rPr>
              <a:t>гарах бүртээ цүнх, хувцасны хаалт, халаас бүрийг шалгаж хааж, түрүүвчийг энгэрийн халаасанд, эсвэл гадуур хувцасныхаа дотор талын халаасанд хийх. Өөрт шаардлагатай хэмжээний мөнгийг биедээ авч явах бөгөөд мөнгөө хувааж, тус тусад нь халаас, түрийвчиндээ хийж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Хөлдөө </a:t>
            </a:r>
            <a:r>
              <a:rPr lang="mn-MN" dirty="0">
                <a:latin typeface="Arial" panose="020B0604020202020204" pitchFamily="34" charset="0"/>
                <a:cs typeface="Arial" panose="020B0604020202020204" pitchFamily="34" charset="0"/>
              </a:rPr>
              <a:t>аль болох эвтэйхэн гутал өмсөх.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Ойр </a:t>
            </a:r>
            <a:r>
              <a:rPr lang="mn-MN" dirty="0">
                <a:latin typeface="Arial" panose="020B0604020202020204" pitchFamily="34" charset="0"/>
                <a:cs typeface="Arial" panose="020B0604020202020204" pitchFamily="34" charset="0"/>
              </a:rPr>
              <a:t>орчноо байнга хянаж, сонор соргог явах.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Замын </a:t>
            </a:r>
            <a:r>
              <a:rPr lang="mn-MN" dirty="0">
                <a:latin typeface="Arial" panose="020B0604020202020204" pitchFamily="34" charset="0"/>
                <a:cs typeface="Arial" panose="020B0604020202020204" pitchFamily="34" charset="0"/>
              </a:rPr>
              <a:t>хөдөлгөөний эсрэг \машин өөдөөс ирэх замын урсгалын дагуу\ явган хүний замын захаар, саад ихтэй буюу харанхуй газраас зайлсхийж алхах.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Очих </a:t>
            </a:r>
            <a:r>
              <a:rPr lang="mn-MN" dirty="0">
                <a:latin typeface="Arial" panose="020B0604020202020204" pitchFamily="34" charset="0"/>
                <a:cs typeface="Arial" panose="020B0604020202020204" pitchFamily="34" charset="0"/>
              </a:rPr>
              <a:t>газар руугаа хүнгүй зэлүүд газраар товчилж явахгүй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Хэрэв </a:t>
            </a:r>
            <a:r>
              <a:rPr lang="mn-MN" dirty="0">
                <a:latin typeface="Arial" panose="020B0604020202020204" pitchFamily="34" charset="0"/>
                <a:cs typeface="Arial" panose="020B0604020202020204" pitchFamily="34" charset="0"/>
              </a:rPr>
              <a:t>та чихэвчний хөгжим сонсоод алхаж байгаа бол дууг нь аль болохоор сул болгож, ойр орчноо сонсож явах.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Танихгүй </a:t>
            </a:r>
            <a:r>
              <a:rPr lang="mn-MN" dirty="0">
                <a:latin typeface="Arial" panose="020B0604020202020204" pitchFamily="34" charset="0"/>
                <a:cs typeface="Arial" panose="020B0604020202020204" pitchFamily="34" charset="0"/>
              </a:rPr>
              <a:t>хүнтэй зам зуураа ярих, хамт алхахаас зайлсхийх.</a:t>
            </a:r>
            <a:endParaRPr lang="en-US" dirty="0">
              <a:latin typeface="Arial" panose="020B0604020202020204" pitchFamily="34" charset="0"/>
              <a:cs typeface="Arial" panose="020B0604020202020204" pitchFamily="34" charset="0"/>
            </a:endParaRPr>
          </a:p>
          <a:p>
            <a:pPr algn="just"/>
            <a:r>
              <a:rPr lang="mn-MN" dirty="0">
                <a:latin typeface="Arial" panose="020B0604020202020204" pitchFamily="34" charset="0"/>
                <a:cs typeface="Arial" panose="020B0604020202020204" pitchFamily="34" charset="0"/>
              </a:rPr>
              <a:t>	Ямар нэгэн сэжигтэй хүн ард болон өмнө яваад байвал чиглэлээ өөрчлөн гудамж хөндлөн гарах. Хэрэв шаардлагатай гэж үзвэл гудамжны хоёр талд ээлжлэн хойш ба урагш алхах. Эргэлзээтэй санагдвал ямар нэгэн аргаар бусдын анхаарлыг өөр рүүгээ татах ба буруугаар андуурч бодсоноос өөрийгөө айлгах нь заналхийлэлд өртөхөөс дээр гэдгийг санаж явах.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Хэрэв </a:t>
            </a:r>
            <a:r>
              <a:rPr lang="mn-MN" dirty="0">
                <a:latin typeface="Arial" panose="020B0604020202020204" pitchFamily="34" charset="0"/>
                <a:cs typeface="Arial" panose="020B0604020202020204" pitchFamily="34" charset="0"/>
              </a:rPr>
              <a:t>замын хажуугаар явж байхад ямар нэгэн машин дөхөж ирээд зүг чиг асуух, зам хаалгах гэвэл ойртож очих шаардлагагүй, зайнаа  харьц. </a:t>
            </a:r>
            <a:endParaRPr lang="en-US"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354059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20130" y="189470"/>
            <a:ext cx="11236411" cy="6211330"/>
          </a:xfrm>
        </p:spPr>
        <p:txBody>
          <a:bodyPr>
            <a:normAutofit/>
          </a:bodyPr>
          <a:lstStyle/>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Баталгаатай </a:t>
            </a:r>
            <a:r>
              <a:rPr lang="mn-MN" sz="2000" dirty="0">
                <a:latin typeface="Arial" panose="020B0604020202020204" pitchFamily="34" charset="0"/>
                <a:cs typeface="Arial" panose="020B0604020202020204" pitchFamily="34" charset="0"/>
              </a:rPr>
              <a:t>таксинаас бусад үл таних машиныг хөлслөхгүй байхыг хичээх.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Гэртээ </a:t>
            </a:r>
            <a:r>
              <a:rPr lang="mn-MN" sz="2000" dirty="0">
                <a:latin typeface="Arial" panose="020B0604020202020204" pitchFamily="34" charset="0"/>
                <a:cs typeface="Arial" panose="020B0604020202020204" pitchFamily="34" charset="0"/>
              </a:rPr>
              <a:t>дөхөж байвал түлхүүрээ гартаа бэлэн байлгавал зүгээр, гэхдээ шаардлагагүйгээр түлхүүрээ ил барьж, шарчигнуулан явах нь бусдад гэртээ ойртож байгаагаа зарласнаас өөрцгүйг анхаарах.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Гэрийн </a:t>
            </a:r>
            <a:r>
              <a:rPr lang="mn-MN" sz="2000" dirty="0">
                <a:latin typeface="Arial" panose="020B0604020202020204" pitchFamily="34" charset="0"/>
                <a:cs typeface="Arial" panose="020B0604020202020204" pitchFamily="34" charset="0"/>
              </a:rPr>
              <a:t>түлхүүрийн оосортоо зөвхөн өөрийн гэрийн түлхүүрээ л хийж байх, өөрийн нэр, хаягаа түлхүүрийн оосорт бичихгүй байх, энэ нь шаардлагатай үед түлхүүрээ хурдан сонгож олох боломжийг олгоно. Мөн түлхүүрээ хурдан олох боломжтойгоор тэмдэг тавьсан ч буруудах зүйл байхгүй.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Таныг </a:t>
            </a:r>
            <a:r>
              <a:rPr lang="mn-MN" sz="2000" dirty="0">
                <a:latin typeface="Arial" panose="020B0604020202020204" pitchFamily="34" charset="0"/>
                <a:cs typeface="Arial" panose="020B0604020202020204" pitchFamily="34" charset="0"/>
              </a:rPr>
              <a:t>гэртээ ирэхэд цонх, хаалганд чинь хүч хэрэглэн орсон шинж тэмдэг байвал орох гэж бүү яар. Гадны хүн тэнд байж болох учир түргэн тусламж дуудах болон цагдаа руу мэдэгдэх.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Бусдад </a:t>
            </a:r>
            <a:r>
              <a:rPr lang="mn-MN" sz="2000" dirty="0">
                <a:latin typeface="Arial" panose="020B0604020202020204" pitchFamily="34" charset="0"/>
                <a:cs typeface="Arial" panose="020B0604020202020204" pitchFamily="34" charset="0"/>
              </a:rPr>
              <a:t>булаагдах болон шүүрүүлэхээс урьдчилан сэргийлж, хамгаалж болох байрлалд цүнхээ авч явах.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Өөрийн </a:t>
            </a:r>
            <a:r>
              <a:rPr lang="mn-MN" sz="2000" dirty="0">
                <a:latin typeface="Arial" panose="020B0604020202020204" pitchFamily="34" charset="0"/>
                <a:cs typeface="Arial" panose="020B0604020202020204" pitchFamily="34" charset="0"/>
              </a:rPr>
              <a:t>иргэний үнэмлэх, ялангуяа таны цусны бүлгийн талаар мэдээлэл авч болох бичиг баримтаа биедээ байнга авч явах.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71910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86032" y="313038"/>
            <a:ext cx="11228173" cy="6087762"/>
          </a:xfrm>
        </p:spPr>
        <p:txBody>
          <a:bodyPr>
            <a:normAutofit/>
          </a:bodyPr>
          <a:lstStyle/>
          <a:p>
            <a:r>
              <a:rPr lang="en-US" b="1" dirty="0" smtClean="0"/>
              <a:t>		</a:t>
            </a:r>
            <a:r>
              <a:rPr lang="en-US" b="1" dirty="0" smtClean="0">
                <a:solidFill>
                  <a:schemeClr val="bg2">
                    <a:lumMod val="10000"/>
                  </a:schemeClr>
                </a:solidFill>
              </a:rPr>
              <a:t> </a:t>
            </a:r>
            <a:r>
              <a:rPr lang="mn-MN" sz="2400" b="1" dirty="0">
                <a:solidFill>
                  <a:schemeClr val="bg2">
                    <a:lumMod val="10000"/>
                  </a:schemeClr>
                </a:solidFill>
                <a:latin typeface="Arial" panose="020B0604020202020204" pitchFamily="34" charset="0"/>
                <a:cs typeface="Arial" panose="020B0604020202020204" pitchFamily="34" charset="0"/>
              </a:rPr>
              <a:t>4</a:t>
            </a:r>
            <a:r>
              <a:rPr lang="en-US" sz="2400" b="1" dirty="0">
                <a:solidFill>
                  <a:schemeClr val="bg2">
                    <a:lumMod val="10000"/>
                  </a:schemeClr>
                </a:solidFill>
                <a:latin typeface="Arial" panose="020B0604020202020204" pitchFamily="34" charset="0"/>
                <a:cs typeface="Arial" panose="020B0604020202020204" pitchFamily="34" charset="0"/>
              </a:rPr>
              <a:t>.</a:t>
            </a:r>
            <a:r>
              <a:rPr lang="mn-MN" sz="2400" b="1" dirty="0">
                <a:solidFill>
                  <a:schemeClr val="bg2">
                    <a:lumMod val="10000"/>
                  </a:schemeClr>
                </a:solidFill>
                <a:latin typeface="Arial" panose="020B0604020202020204" pitchFamily="34" charset="0"/>
                <a:cs typeface="Arial" panose="020B0604020202020204" pitchFamily="34" charset="0"/>
              </a:rPr>
              <a:t>Ажлын байрны аюулгүй байдлыг хангах.</a:t>
            </a:r>
            <a:endParaRPr lang="en-US" sz="2400" dirty="0">
              <a:solidFill>
                <a:schemeClr val="bg2">
                  <a:lumMod val="10000"/>
                </a:schemeClr>
              </a:solidFill>
              <a:latin typeface="Arial" panose="020B0604020202020204" pitchFamily="34" charset="0"/>
              <a:cs typeface="Arial" panose="020B0604020202020204" pitchFamily="34" charset="0"/>
            </a:endParaRPr>
          </a:p>
          <a:p>
            <a:r>
              <a:rPr lang="mn-MN" sz="2400" b="1"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mn-MN" sz="2400" dirty="0">
                <a:latin typeface="Arial" panose="020B0604020202020204" pitchFamily="34" charset="0"/>
                <a:cs typeface="Arial" panose="020B0604020202020204" pitchFamily="34" charset="0"/>
              </a:rPr>
              <a:t>Ерөнхий урьдчилан сэргийлэх ажил. Албан газар болон байрны аюулгүй байдлыг хангах үндэс суурь нь орж, гарч байгаа хүн ба эд зүйлд хяналт тавих дээр  үндэслэсэн зааварчилгааг өгч байна. Иймээс бодит байдал дээр хамгаалалтын аль болох олон давхарга байвал тэр чинээгээр халдлагыг няцаах боломж ихсэх юм. </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Ихэнх </a:t>
            </a:r>
            <a:r>
              <a:rPr lang="mn-MN" sz="2400" dirty="0">
                <a:latin typeface="Arial" panose="020B0604020202020204" pitchFamily="34" charset="0"/>
                <a:cs typeface="Arial" panose="020B0604020202020204" pitchFamily="34" charset="0"/>
              </a:rPr>
              <a:t>нөхцөл байдалд байгууллагын байрны гадна ба дотор хамгаалалтын хүрээг бий болгох шаардлагатай. Байгууллагын гадна хашаа, түүний орчны хамгаалалтын гадна хүрээ гэж ойлговол зохино.</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Ажлын </a:t>
            </a:r>
            <a:r>
              <a:rPr lang="mn-MN" sz="2400" dirty="0">
                <a:latin typeface="Arial" panose="020B0604020202020204" pitchFamily="34" charset="0"/>
                <a:cs typeface="Arial" panose="020B0604020202020204" pitchFamily="34" charset="0"/>
              </a:rPr>
              <a:t>байрны аюулгүй байдлыг хангах арга хэмжээг цаг хугацаа алдалгүй авсан байх шаардлагатай бөгөөд ямар нэгэн шалтгаан зааж хойшлуулахгүй байх талаар бүх албан хаагч, хэлтэс, албад анхаарах.</a:t>
            </a:r>
            <a:endParaRPr lang="en-US" sz="24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32306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87178" y="329514"/>
            <a:ext cx="11195222" cy="6087762"/>
          </a:xfrm>
        </p:spPr>
        <p:txBody>
          <a:bodyPr>
            <a:normAutofit/>
          </a:bodyPr>
          <a:lstStyle/>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Бүх </a:t>
            </a:r>
            <a:r>
              <a:rPr lang="mn-MN" dirty="0">
                <a:latin typeface="Arial" panose="020B0604020202020204" pitchFamily="34" charset="0"/>
                <a:cs typeface="Arial" panose="020B0604020202020204" pitchFamily="34" charset="0"/>
              </a:rPr>
              <a:t>алба хаагч аюулгүйн гарц болон гал түймэр, аюул ослын үед цугларах байр, цэгийг сайн мэдэж байх.</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Яаралтай </a:t>
            </a:r>
            <a:r>
              <a:rPr lang="mn-MN" dirty="0">
                <a:latin typeface="Arial" panose="020B0604020202020204" pitchFamily="34" charset="0"/>
                <a:cs typeface="Arial" panose="020B0604020202020204" pitchFamily="34" charset="0"/>
              </a:rPr>
              <a:t>үед ярих шаардлагатай утасны дугаарын жагсаалт, түргэн цугларалтын схем, болзошгүй аюул ослын үед ажиллах тусгай төлөвлөгөөтэй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Гал </a:t>
            </a:r>
            <a:r>
              <a:rPr lang="mn-MN" dirty="0">
                <a:latin typeface="Arial" panose="020B0604020202020204" pitchFamily="34" charset="0"/>
                <a:cs typeface="Arial" panose="020B0604020202020204" pitchFamily="34" charset="0"/>
              </a:rPr>
              <a:t>түймэр, болзошгүй аюулын үед хэрхэн ажиллах болон гал унтраагуурыг хэрэглэх талаар дадлага эзэмшсэн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Алба </a:t>
            </a:r>
            <a:r>
              <a:rPr lang="mn-MN" dirty="0">
                <a:latin typeface="Arial" panose="020B0604020202020204" pitchFamily="34" charset="0"/>
                <a:cs typeface="Arial" panose="020B0604020202020204" pitchFamily="34" charset="0"/>
              </a:rPr>
              <a:t>хаагч бүр гал түймэр, болзошгүй аюулын үед өөрсдийн гүйцэтгэх үүргийн талаар төв байрны газар, хэлтэс, тасаг, албадууд болон алба хаагч нар тодорхой мэдлэгтэй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Төв </a:t>
            </a:r>
            <a:r>
              <a:rPr lang="mn-MN" dirty="0">
                <a:latin typeface="Arial" panose="020B0604020202020204" pitchFamily="34" charset="0"/>
                <a:cs typeface="Arial" panose="020B0604020202020204" pitchFamily="34" charset="0"/>
              </a:rPr>
              <a:t>байрны цонх, хаалга, гарцыг өдөр бүр шалгаж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Бүх </a:t>
            </a:r>
            <a:r>
              <a:rPr lang="mn-MN" dirty="0">
                <a:latin typeface="Arial" panose="020B0604020202020204" pitchFamily="34" charset="0"/>
                <a:cs typeface="Arial" panose="020B0604020202020204" pitchFamily="34" charset="0"/>
              </a:rPr>
              <a:t>алба хаагч нар аюулгүй байдлыг хангах болон анхны тусламж үзүүлэх сургалтанд хамрагдсан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Тэсэрч </a:t>
            </a:r>
            <a:r>
              <a:rPr lang="mn-MN" dirty="0">
                <a:latin typeface="Arial" panose="020B0604020202020204" pitchFamily="34" charset="0"/>
                <a:cs typeface="Arial" panose="020B0604020202020204" pitchFamily="34" charset="0"/>
              </a:rPr>
              <a:t>дэлбэрэх бодис, галт зэвсэг, сум хэрэгсэл, албаны нууц бичиг баримт зэргийг богино хугацаанд шилжүүлэн байрлуулах ажлыг зохион байгуулах, гал болон дэлбэрэлтийг тэсвэрлэх чадвартай өрөө тасалгаа, эсхүл нүхэн зоорийг бий болгох. </a:t>
            </a:r>
            <a:endParaRPr lang="en-US"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175478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51936" y="337751"/>
            <a:ext cx="11327026" cy="6227806"/>
          </a:xfrm>
        </p:spPr>
        <p:txBody>
          <a:bodyPr>
            <a:normAutofit/>
          </a:bodyPr>
          <a:lstStyle/>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Бүх </a:t>
            </a:r>
            <a:r>
              <a:rPr lang="mn-MN" dirty="0">
                <a:latin typeface="Arial" panose="020B0604020202020204" pitchFamily="34" charset="0"/>
                <a:cs typeface="Arial" panose="020B0604020202020204" pitchFamily="34" charset="0"/>
              </a:rPr>
              <a:t>алба хаагч аюулгүйн гарц болон гал түймэр, аюул ослын үед цугларах байр, цэгийг сайн мэдэж байх.</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Яаралтай </a:t>
            </a:r>
            <a:r>
              <a:rPr lang="mn-MN" dirty="0">
                <a:latin typeface="Arial" panose="020B0604020202020204" pitchFamily="34" charset="0"/>
                <a:cs typeface="Arial" panose="020B0604020202020204" pitchFamily="34" charset="0"/>
              </a:rPr>
              <a:t>үед ярих шаардлагатай утасны дугаарын жагсаалт, түргэн цугларалтын схем, болзошгүй аюул ослын үед ажиллах тусгай төлөвлөгөөтэй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Гал </a:t>
            </a:r>
            <a:r>
              <a:rPr lang="mn-MN" dirty="0">
                <a:latin typeface="Arial" panose="020B0604020202020204" pitchFamily="34" charset="0"/>
                <a:cs typeface="Arial" panose="020B0604020202020204" pitchFamily="34" charset="0"/>
              </a:rPr>
              <a:t>түймэр, болзошгүй аюулын үед хэрхэн ажиллах болон гал унтраагуурыг хэрэглэх талаар дадлага эзэмшсэн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Алба </a:t>
            </a:r>
            <a:r>
              <a:rPr lang="mn-MN" dirty="0">
                <a:latin typeface="Arial" panose="020B0604020202020204" pitchFamily="34" charset="0"/>
                <a:cs typeface="Arial" panose="020B0604020202020204" pitchFamily="34" charset="0"/>
              </a:rPr>
              <a:t>хаагч бүр гал түймэр, болзошгүй аюулын үед өөрсдийн гүйцэтгэх үүргийн талаар төв байрны газар, хэлтэс, тасаг, албадууд болон алба хаагч нар тодорхой мэдлэгтэй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Төв </a:t>
            </a:r>
            <a:r>
              <a:rPr lang="mn-MN" dirty="0">
                <a:latin typeface="Arial" panose="020B0604020202020204" pitchFamily="34" charset="0"/>
                <a:cs typeface="Arial" panose="020B0604020202020204" pitchFamily="34" charset="0"/>
              </a:rPr>
              <a:t>байрны цонх, хаалга, гарцыг өдөр бүр шалгаж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Бүх </a:t>
            </a:r>
            <a:r>
              <a:rPr lang="mn-MN" dirty="0">
                <a:latin typeface="Arial" panose="020B0604020202020204" pitchFamily="34" charset="0"/>
                <a:cs typeface="Arial" panose="020B0604020202020204" pitchFamily="34" charset="0"/>
              </a:rPr>
              <a:t>алба хаагч нар аюулгүй байдлыг хангах болон анхны тусламж үзүүлэх сургалтанд хамрагдсан байх.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Тэсэрч </a:t>
            </a:r>
            <a:r>
              <a:rPr lang="mn-MN" dirty="0">
                <a:latin typeface="Arial" panose="020B0604020202020204" pitchFamily="34" charset="0"/>
                <a:cs typeface="Arial" panose="020B0604020202020204" pitchFamily="34" charset="0"/>
              </a:rPr>
              <a:t>дэлбэрэх бодис, галт зэвсэг, сум хэрэгсэл, албаны нууц бичиг баримт зэргийг богино хугацаанд шилжүүлэн байрлуулах ажлыг зохион байгуулах, гал болон дэлбэрэлтийг тэсвэрлэх чадвартай өрөө тасалгаа, эсхүл нүхэн зоорийг бий болгох. </a:t>
            </a:r>
            <a:endParaRPr lang="en-US"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331984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87178" y="436605"/>
            <a:ext cx="11088130" cy="6021860"/>
          </a:xfrm>
        </p:spPr>
        <p:txBody>
          <a:bodyPr>
            <a:normAutofit/>
          </a:bodyPr>
          <a:lstStyle/>
          <a:p>
            <a:pPr algn="just"/>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mn-MN" b="1" dirty="0" smtClean="0">
                <a:solidFill>
                  <a:schemeClr val="bg2">
                    <a:lumMod val="10000"/>
                  </a:schemeClr>
                </a:solidFill>
                <a:latin typeface="Arial" panose="020B0604020202020204" pitchFamily="34" charset="0"/>
                <a:cs typeface="Arial" panose="020B0604020202020204" pitchFamily="34" charset="0"/>
              </a:rPr>
              <a:t>6</a:t>
            </a:r>
            <a:r>
              <a:rPr lang="mn-MN" sz="2000" b="1" dirty="0">
                <a:solidFill>
                  <a:schemeClr val="bg2">
                    <a:lumMod val="10000"/>
                  </a:schemeClr>
                </a:solidFill>
                <a:latin typeface="Arial" panose="020B0604020202020204" pitchFamily="34" charset="0"/>
                <a:cs typeface="Arial" panose="020B0604020202020204" pitchFamily="34" charset="0"/>
              </a:rPr>
              <a:t>. Хувийн аюулгүй байдлыг хангах талаар</a:t>
            </a:r>
            <a:endParaRPr lang="en-US" sz="2000" dirty="0">
              <a:solidFill>
                <a:schemeClr val="bg2">
                  <a:lumMod val="10000"/>
                </a:schemeClr>
              </a:solidFill>
              <a:latin typeface="Arial" panose="020B0604020202020204" pitchFamily="34" charset="0"/>
              <a:cs typeface="Arial" panose="020B0604020202020204" pitchFamily="34" charset="0"/>
            </a:endParaRPr>
          </a:p>
          <a:p>
            <a:pPr algn="just"/>
            <a:r>
              <a:rPr lang="mn-MN" sz="1050" dirty="0">
                <a:latin typeface="Arial" panose="020B0604020202020204" pitchFamily="34" charset="0"/>
                <a:cs typeface="Arial" panose="020B0604020202020204" pitchFamily="34" charset="0"/>
              </a:rPr>
              <a:t> </a:t>
            </a:r>
            <a:endParaRPr lang="en-US" sz="1050" dirty="0">
              <a:latin typeface="Arial" panose="020B0604020202020204" pitchFamily="34" charset="0"/>
              <a:cs typeface="Arial" panose="020B0604020202020204" pitchFamily="34" charset="0"/>
            </a:endParaRPr>
          </a:p>
          <a:p>
            <a:pPr algn="just"/>
            <a:r>
              <a:rPr lang="en-US" sz="2000" b="1"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А</a:t>
            </a:r>
            <a:r>
              <a:rPr lang="mn-MN" sz="2000" b="1" dirty="0">
                <a:latin typeface="Arial" panose="020B0604020202020204" pitchFamily="34" charset="0"/>
                <a:cs typeface="Arial" panose="020B0604020202020204" pitchFamily="34" charset="0"/>
              </a:rPr>
              <a:t>. Гудамжин дах аюулгүй байдал:</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Сүүлийн </a:t>
            </a:r>
            <a:r>
              <a:rPr lang="mn-MN" sz="2000" dirty="0">
                <a:latin typeface="Arial" panose="020B0604020202020204" pitchFamily="34" charset="0"/>
                <a:cs typeface="Arial" panose="020B0604020202020204" pitchFamily="34" charset="0"/>
              </a:rPr>
              <a:t>жилүүдэд зах зээлийн хууль, эдийн засгийн төвлөрлөө дагаад иргэд, олон нийт  хот бараадан ажил амьдралаа залгуулах нь хөдөө орон нутагт багахан хот сууринд ажиллаж байснаас илүүтэйг бодолцон хот руу их тэмүүлдэг болсон. Энэ үзэгдлийг дагаад нийгмийн бүх сөрөг зүйлс болгон та биднийг хүрээлэн байх болжээ, тэр тусмаа хямд, амар аргаар олз хайгчид тэд бүхний дийлэнх хувийг эзэлдэг.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Өөрөөр </a:t>
            </a:r>
            <a:r>
              <a:rPr lang="mn-MN" sz="2000" dirty="0">
                <a:latin typeface="Arial" panose="020B0604020202020204" pitchFamily="34" charset="0"/>
                <a:cs typeface="Arial" panose="020B0604020202020204" pitchFamily="34" charset="0"/>
              </a:rPr>
              <a:t>хэлбэл хот газар байнга оршин суух нь эзгүй, хүнгүй газар байснаас ч илүү аюултай гэхэд хилсдэхгүй. Гэмт хэрэгтнүүд шөнийн харанхуй хүлээлгүйгээр зорилгоо биелүүлэхийг хичээнэ. Хэргийн судалгаанаас үзэхэд нийгэмд хулгайлах, дээрэмдэх, танхайрах хэрэг эзэлж байгаа ч эрүүгийн нөлөө бүхий этгээдүүдийн зүгээс олон нийтийн жагсаал цуглаан, үймээн самууныг далимдуулан цагдаагийн байгууллага руу халдан довтлох явдал нэг бус удаа гарч байна. Та дараахь зөвлөгөөг дагавал хувийн аюулгүй байдлаа хангахад нөлөө үзүүлж болох юм. Үүнд: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Хүн </a:t>
            </a:r>
            <a:r>
              <a:rPr lang="mn-MN" sz="2000" dirty="0">
                <a:latin typeface="Arial" panose="020B0604020202020204" pitchFamily="34" charset="0"/>
                <a:cs typeface="Arial" panose="020B0604020202020204" pitchFamily="34" charset="0"/>
              </a:rPr>
              <a:t>багатай газраар ганцаараа зугаалах, явахаас зайлсхийх.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Гэрэлтүүлэг </a:t>
            </a:r>
            <a:r>
              <a:rPr lang="mn-MN" sz="2000" dirty="0">
                <a:latin typeface="Arial" panose="020B0604020202020204" pitchFamily="34" charset="0"/>
                <a:cs typeface="Arial" panose="020B0604020202020204" pitchFamily="34" charset="0"/>
              </a:rPr>
              <a:t>муутай газраар ганц нэгээрээ явахгүй байх.</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539017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20130" y="461319"/>
            <a:ext cx="11236411" cy="6112476"/>
          </a:xfrm>
        </p:spPr>
        <p:txBody>
          <a:bodyPr/>
          <a:lstStyle/>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Шөний </a:t>
            </a:r>
            <a:r>
              <a:rPr lang="mn-MN" sz="2000" dirty="0">
                <a:latin typeface="Arial" panose="020B0604020202020204" pitchFamily="34" charset="0"/>
                <a:cs typeface="Arial" panose="020B0604020202020204" pitchFamily="34" charset="0"/>
              </a:rPr>
              <a:t>явдлаас аль болох татгалзах хэрэгтэй ба зайлшгүй тохиолдолд найдвартай хөлсний тэрэг ашиглах.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Хөлсний </a:t>
            </a:r>
            <a:r>
              <a:rPr lang="mn-MN" sz="2000" dirty="0">
                <a:latin typeface="Arial" panose="020B0604020202020204" pitchFamily="34" charset="0"/>
                <a:cs typeface="Arial" panose="020B0604020202020204" pitchFamily="34" charset="0"/>
              </a:rPr>
              <a:t>унаанд суухдаа заавал дугаарыг нь анзаарч, ойр дотныхоо хүнд би тийм дугаартай машинд суусан тухайгаа ярих хэрэгтэй.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Хэрвээ </a:t>
            </a:r>
            <a:r>
              <a:rPr lang="mn-MN" sz="2000" dirty="0">
                <a:latin typeface="Arial" panose="020B0604020202020204" pitchFamily="34" charset="0"/>
                <a:cs typeface="Arial" panose="020B0604020202020204" pitchFamily="34" charset="0"/>
              </a:rPr>
              <a:t>хэн нэгэн этгээд таны гаргасан алдааг далимдуулан бүдүүлэгээр халдах тохиолдолд ямар нэгэн байдлаар хариулт өгч, өдөөн турхирсан байдал гаргах хэрэггүй.</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Аль </a:t>
            </a:r>
            <a:r>
              <a:rPr lang="mn-MN" sz="2000" dirty="0">
                <a:latin typeface="Arial" panose="020B0604020202020204" pitchFamily="34" charset="0"/>
                <a:cs typeface="Arial" panose="020B0604020202020204" pitchFamily="34" charset="0"/>
              </a:rPr>
              <a:t>болохоор мөнгө, үнэт зүйлсээ хүмүүст харуулахгүй байхыг хичээх.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Хэрэв </a:t>
            </a:r>
            <a:r>
              <a:rPr lang="mn-MN" sz="2000" dirty="0">
                <a:latin typeface="Arial" panose="020B0604020202020204" pitchFamily="34" charset="0"/>
                <a:cs typeface="Arial" panose="020B0604020202020204" pitchFamily="34" charset="0"/>
              </a:rPr>
              <a:t>танд халдлага тохиолдвол уут сав, боодолтой эд зүйлдээ санаа зоволгүйгээр харин чөлөөтэй хөдлөх бололцоотой байх.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Хэн </a:t>
            </a:r>
            <a:r>
              <a:rPr lang="mn-MN" sz="2000" dirty="0">
                <a:latin typeface="Arial" panose="020B0604020202020204" pitchFamily="34" charset="0"/>
                <a:cs typeface="Arial" panose="020B0604020202020204" pitchFamily="34" charset="0"/>
              </a:rPr>
              <a:t>нэгэн этгээд таны явах замыг хөндөлдөөд саад хийгээд байвал аль болох зайлан ойрхон эргүүлийн цагдаад хандах, үгүй бол ойр буй байгууллага, айлын хаалгыг балбах.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Харин </a:t>
            </a:r>
            <a:r>
              <a:rPr lang="mn-MN" sz="2000" dirty="0">
                <a:latin typeface="Arial" panose="020B0604020202020204" pitchFamily="34" charset="0"/>
                <a:cs typeface="Arial" panose="020B0604020202020204" pitchFamily="34" charset="0"/>
              </a:rPr>
              <a:t>хэн нэгэн жолооч элдэв юм асуун шалгаавал, аль болохоор түргэн хариулах буюу мэдэхгүй гэж уучлал гуйн салах нь зүйтэй. Хэн нэгэн үл таних хүн таныг дагах шалтаг бүү гарга, хэрэв хэн нэгэн хүн дагаад байвал утсаа гарган ярьж байгаа мэт ойлголт төрүүлэхүйц чанга дуугаар сэжигтэй хүнд сонсогдохоор Чи хаана байгаа юм бэ? Би энд байна, Одоохон уулзлаа даа, Чи наашаа ойртоод ир гэх мэтээр ярих нь болзошгүй хадлагаас урьдчилан сэргийлэх арга болдог.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9325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60173" y="420129"/>
            <a:ext cx="10758615" cy="6021859"/>
          </a:xfrm>
        </p:spPr>
        <p:txBody>
          <a:bodyPr/>
          <a:lstStyle/>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Та </a:t>
            </a:r>
            <a:r>
              <a:rPr lang="mn-MN" sz="2000" dirty="0">
                <a:latin typeface="Arial" panose="020B0604020202020204" pitchFamily="34" charset="0"/>
                <a:cs typeface="Arial" panose="020B0604020202020204" pitchFamily="34" charset="0"/>
              </a:rPr>
              <a:t>яаруу сандруу, цаг шахуу яваа орчноо анхаарах боломж багатай байх болно. Иймд аливаа ажлаа тайван, цаг баригдалгүй төлөвлөгөөтэй гүйцэтгэж байвал зохино.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Зам </a:t>
            </a:r>
            <a:r>
              <a:rPr lang="mn-MN" sz="2000" dirty="0">
                <a:latin typeface="Arial" panose="020B0604020202020204" pitchFamily="34" charset="0"/>
                <a:cs typeface="Arial" panose="020B0604020202020204" pitchFamily="34" charset="0"/>
              </a:rPr>
              <a:t>хөндлөн гарахдаа жолоочийн харах орон зайг хязгаарласан автобус болон зогсож байгаа ачааны машины урд талаар гэнэт гарахаас болгоомжилж, машины эргэлт хийдэг газар, замын уулзвар болон сул гэрэлтүүлэгтэй газраар зам хөндлөн гарахаас зайлсхий.</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Хэрвээ </a:t>
            </a:r>
            <a:r>
              <a:rPr lang="mn-MN" sz="2000" dirty="0">
                <a:latin typeface="Arial" panose="020B0604020202020204" pitchFamily="34" charset="0"/>
                <a:cs typeface="Arial" panose="020B0604020202020204" pitchFamily="34" charset="0"/>
              </a:rPr>
              <a:t>танай гадаа буу болон дэлбэрэлтийн дуу сонсогдвол, нэн даруй цонхноосоо холдоод, шалан дээр хэвт, гэрлээ унтраагаад байрныхаа өрөөнүүдээр сэлгэн байрла. Гэхдээ цонхны тавцангаас дээш гарахгүйгээр бөхийж явах хэрэгтэй. Цонх руу хажуугаас нь очих ба хөшгөө урт мод болон саваагаар буулга. Хүүхдүүдийг угаалгын өрөөнд оруулах хэрэгтэй.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Хэрвээ </a:t>
            </a:r>
            <a:r>
              <a:rPr lang="mn-MN" sz="2000" dirty="0">
                <a:latin typeface="Arial" panose="020B0604020202020204" pitchFamily="34" charset="0"/>
                <a:cs typeface="Arial" panose="020B0604020202020204" pitchFamily="34" charset="0"/>
              </a:rPr>
              <a:t>таныг гудамжинд явж байхад чинь буудалцаан болбол нэн яаралтай газар хэвтэх буюу хамгийн ойр байгаа халхлах зүйлийн ард орж нуугд. Мөн байшингийн хананд сайтар наалд. Тэнэсэн суманд оногдохгүйн тулд гудамжны төв хэсэгт байхаас зайлсхийж, хөдөлгөөн хийхдээ мөлхөх буюу бөхийж явах хэрэгтэй.</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864324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44844" y="469557"/>
            <a:ext cx="11359978" cy="5988908"/>
          </a:xfrm>
        </p:spPr>
        <p:txBody>
          <a:bodyPr/>
          <a:lstStyle/>
          <a:p>
            <a:pPr algn="just"/>
            <a:r>
              <a:rPr lang="en-US" b="1" dirty="0" smtClean="0">
                <a:latin typeface="Arial" panose="020B0604020202020204" pitchFamily="34" charset="0"/>
                <a:cs typeface="Arial" panose="020B0604020202020204" pitchFamily="34" charset="0"/>
              </a:rPr>
              <a:t>	</a:t>
            </a:r>
            <a:r>
              <a:rPr lang="en-US" b="1" dirty="0" smtClean="0">
                <a:solidFill>
                  <a:srgbClr val="FFFF00"/>
                </a:solidFill>
                <a:latin typeface="Arial" panose="020B0604020202020204" pitchFamily="34" charset="0"/>
                <a:cs typeface="Arial" panose="020B0604020202020204" pitchFamily="34" charset="0"/>
              </a:rPr>
              <a:t>	</a:t>
            </a:r>
            <a:r>
              <a:rPr lang="mn-MN" sz="2000" b="1" dirty="0" smtClean="0">
                <a:solidFill>
                  <a:schemeClr val="bg2">
                    <a:lumMod val="10000"/>
                  </a:schemeClr>
                </a:solidFill>
                <a:latin typeface="Arial" panose="020B0604020202020204" pitchFamily="34" charset="0"/>
                <a:cs typeface="Arial" panose="020B0604020202020204" pitchFamily="34" charset="0"/>
              </a:rPr>
              <a:t>Б</a:t>
            </a:r>
            <a:r>
              <a:rPr lang="mn-MN" sz="2000" b="1" dirty="0">
                <a:solidFill>
                  <a:schemeClr val="bg2">
                    <a:lumMod val="10000"/>
                  </a:schemeClr>
                </a:solidFill>
                <a:latin typeface="Arial" panose="020B0604020202020204" pitchFamily="34" charset="0"/>
                <a:cs typeface="Arial" panose="020B0604020202020204" pitchFamily="34" charset="0"/>
              </a:rPr>
              <a:t>. Жагсаал цуглааны үед биеэ хэрхэн авч явах талаар.</a:t>
            </a:r>
            <a:endParaRPr lang="en-US" sz="2000" dirty="0">
              <a:solidFill>
                <a:schemeClr val="bg2">
                  <a:lumMod val="10000"/>
                </a:schemeClr>
              </a:solidFill>
              <a:latin typeface="Arial" panose="020B0604020202020204" pitchFamily="34" charset="0"/>
              <a:cs typeface="Arial" panose="020B0604020202020204" pitchFamily="34" charset="0"/>
            </a:endParaRPr>
          </a:p>
          <a:p>
            <a:pPr algn="just"/>
            <a:r>
              <a:rPr lang="mn-MN" sz="2000" b="1"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Хогийн </a:t>
            </a:r>
            <a:r>
              <a:rPr lang="mn-MN" sz="2000" dirty="0">
                <a:latin typeface="Arial" panose="020B0604020202020204" pitchFamily="34" charset="0"/>
                <a:cs typeface="Arial" panose="020B0604020202020204" pitchFamily="34" charset="0"/>
              </a:rPr>
              <a:t>сав, бусдын эзэнгүй чемодан, машин, унадаг дугуй, элдэв янзын баглаа боодолтой зүйлийн дэргэд зогсохоос зайлсхий. Гол төлөв дээр дурьдсан газруудад жагсаал цуглааныг замбараагүй болгох гэсэн хүмүүс тэсэрч дэлбэрэх бодис нуусан байдаг.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Тайзны </a:t>
            </a:r>
            <a:r>
              <a:rPr lang="mn-MN" sz="2000" dirty="0">
                <a:latin typeface="Arial" panose="020B0604020202020204" pitchFamily="34" charset="0"/>
                <a:cs typeface="Arial" panose="020B0604020202020204" pitchFamily="34" charset="0"/>
              </a:rPr>
              <a:t>дэргэд болон илтгэгчийн байрлаж байгаа газраас зайтай байрлах хэрэгтэй. Эдгээр газрууд нь бусдыг үймүүлэх, олон нийтийг хамарсан үймээн үүсгэх гэсэн сэтгэл зүйтэй этгээдүүдийн анхаарлын төвд байдаг бөгөөд хүмүүсийн түрлэг, шахцалдаан орж ирэхэд эндээс зайлах аргагүй болно.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Видео</a:t>
            </a:r>
            <a:r>
              <a:rPr lang="mn-MN" sz="2000" dirty="0">
                <a:latin typeface="Arial" panose="020B0604020202020204" pitchFamily="34" charset="0"/>
                <a:cs typeface="Arial" panose="020B0604020202020204" pitchFamily="34" charset="0"/>
              </a:rPr>
              <a:t>, гэрэл зургийн аппаратыг хүмүүсийн нүдэн дээр ил барьж явах нь бусдын анхаарлыг их татдаг. Бүр хамгийн наад зах нь таны аппарат хэрэгслийг эвдэх нь энүүхэнд, танд ч халдаж болзошгүй.</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Хөдөлгөөнгүй </a:t>
            </a:r>
            <a:r>
              <a:rPr lang="mn-MN" sz="2000" dirty="0">
                <a:latin typeface="Arial" panose="020B0604020202020204" pitchFamily="34" charset="0"/>
                <a:cs typeface="Arial" panose="020B0604020202020204" pitchFamily="34" charset="0"/>
              </a:rPr>
              <a:t>байгаа цугларсан бөөн хүмүүсийн дундаас та өвдсөн дүр үзүүлэх, согтуу мэт харагдах, бие чинь гэнэт муудаж байгаа мэт харагдах зэргээр жагсаал, цуглааны газраас гарч болно</a:t>
            </a:r>
            <a:r>
              <a:rPr lang="mn-M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638385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11892" y="230659"/>
            <a:ext cx="11294076" cy="6244282"/>
          </a:xfrm>
        </p:spPr>
        <p:txBody>
          <a:bodyPr/>
          <a:lstStyle/>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Хөдөлгөөнд </a:t>
            </a:r>
            <a:r>
              <a:rPr lang="mn-MN" sz="2000" dirty="0">
                <a:latin typeface="Arial" panose="020B0604020202020204" pitchFamily="34" charset="0"/>
                <a:cs typeface="Arial" panose="020B0604020202020204" pitchFamily="34" charset="0"/>
              </a:rPr>
              <a:t>орсон бөөн хүмүүсийн урсгалд өртвөл хөдөлгөөний урсгалын чиглэлийг даган, түүний төв хэсэгт байхыг нь хичээх нь зүйтэй. Энэ байрлалд байхад хөдөлгөөн үйлдэх, амьсгаа авах, бодол санаагаа төвлөрүүлэхэд нилээд боломжтой байдаг. Хэрэв та ямар нэгэн овор ихтэй зүйл \цүнх, үүргэвч гэх мэт\ авч яваа бол орхих нь зүйтэй. Учир нь танд тээр, саад болж өөрийг тань унагах байдалд ч оруулж болзошгүй юм.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Та </a:t>
            </a:r>
            <a:r>
              <a:rPr lang="mn-MN" sz="2000" dirty="0">
                <a:latin typeface="Arial" panose="020B0604020202020204" pitchFamily="34" charset="0"/>
                <a:cs typeface="Arial" panose="020B0604020202020204" pitchFamily="34" charset="0"/>
              </a:rPr>
              <a:t>хөдөлгөөнд орсон бөөн хүмүүсийн дунд явж байгаад унавал бүхий л арга боломжоо дайчлан нэн яаралтай босох хэрэгтэй. Хэрвээ унасан бол та дөрвөн мөчөн дээрээ хамгийн түргэн босох хэрэгтэй. </a:t>
            </a:r>
            <a:endParaRPr lang="en-US"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Тулгуур </a:t>
            </a:r>
            <a:r>
              <a:rPr lang="mn-MN" sz="2000" dirty="0">
                <a:latin typeface="Arial" panose="020B0604020202020204" pitchFamily="34" charset="0"/>
                <a:cs typeface="Arial" panose="020B0604020202020204" pitchFamily="34" charset="0"/>
              </a:rPr>
              <a:t>хөлөө аль болохоор урагш хол тавих нь зүйтэй. Түүнийг нугалж болохгүй. Хүмүүсийн шахалтаар огцом босохыг хичээх, эсвэл цагираглан хэвтэх. Гэхдээ толгойныхоо дагзан хэсгийг гарын савруу, шуугаараа халхлан хамгаалбал зохино. Олон хүмүүс давхарлан нурж унасан бол цээжин дээрээ даруулан амьсгаа боогдохоос бүхий л боломжоороо сэргийлэн тэнцэх арга хэмжээ авах нь чухал.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Хэрвээ </a:t>
            </a:r>
            <a:r>
              <a:rPr lang="mn-MN" sz="2000" dirty="0">
                <a:latin typeface="Arial" panose="020B0604020202020204" pitchFamily="34" charset="0"/>
                <a:cs typeface="Arial" panose="020B0604020202020204" pitchFamily="34" charset="0"/>
              </a:rPr>
              <a:t>тухайн газарт нулимас асгаруулагч хэрэглэсэн тохиолдолд хамар, амаа ямар нэгэн шингэн зүйлээр норгосон алчуураар таглах.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Хэрэв </a:t>
            </a:r>
            <a:r>
              <a:rPr lang="mn-MN" sz="2000" dirty="0">
                <a:latin typeface="Arial" panose="020B0604020202020204" pitchFamily="34" charset="0"/>
                <a:cs typeface="Arial" panose="020B0604020202020204" pitchFamily="34" charset="0"/>
              </a:rPr>
              <a:t>нүд гэмтсэн тохиолдолд нулимасаараа химийн бодисыг угаахын тулд хурдан, хурдан нүдээ анивчин ирмэх хэрэгтэй. Ямарч тохиолдолд хорт хий хэрэглэснээс  холдох нь зүйтэй.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929848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43698" y="1977081"/>
            <a:ext cx="11294076" cy="4530811"/>
          </a:xfrm>
        </p:spPr>
        <p:txBody>
          <a:bodyPr>
            <a:normAutofit/>
          </a:bodyPr>
          <a:lstStyle/>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Монгол </a:t>
            </a:r>
            <a:r>
              <a:rPr lang="mn-MN" dirty="0">
                <a:latin typeface="Arial" panose="020B0604020202020204" pitchFamily="34" charset="0"/>
                <a:cs typeface="Arial" panose="020B0604020202020204" pitchFamily="34" charset="0"/>
              </a:rPr>
              <a:t>Улс нь шинэ ардчилсан Үндсэн хуулийг 1992 онд баталж түүний үндсэн дээр 1994 оны Улсын Их хурлын 56 дугаар тогтоолоор анхны Үндэсний аюулгүй байдлын үзэл баримтлалыг баталсан ба нийгмийн хөгжил цаг үеийн өөрчлөлттэй уялдаж Монгол Улсын Их хурлын 2010 оны 48 дугаар тогтоолоор 2 дахь Үндэсний аюулгүй байдлын үзэл баримтлалыг баталж гаргасан</a:t>
            </a:r>
            <a:r>
              <a:rPr lang="mn-MN"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r>
              <a:rPr lang="mn-MN" dirty="0" smtClean="0">
                <a:latin typeface="Arial" panose="020B0604020202020204" pitchFamily="34" charset="0"/>
                <a:cs typeface="Arial" panose="020B0604020202020204" pitchFamily="34" charset="0"/>
              </a:rPr>
              <a:t>Иймд </a:t>
            </a:r>
            <a:r>
              <a:rPr lang="mn-MN" dirty="0">
                <a:latin typeface="Arial" panose="020B0604020202020204" pitchFamily="34" charset="0"/>
                <a:cs typeface="Arial" panose="020B0604020202020204" pitchFamily="34" charset="0"/>
              </a:rPr>
              <a:t>эрх зүйн зохицуулалт буюу Үндэсний аюулгүй байдлын үзэл баримтлалын үүднээс авч үзвэл:</a:t>
            </a:r>
            <a:endParaRPr lang="en-US" dirty="0">
              <a:latin typeface="Arial" panose="020B0604020202020204" pitchFamily="34" charset="0"/>
              <a:cs typeface="Arial" panose="020B0604020202020204" pitchFamily="34" charset="0"/>
            </a:endParaRPr>
          </a:p>
          <a:p>
            <a:pPr algn="just"/>
            <a:r>
              <a:rPr lang="en-US" b="1" i="1" dirty="0" smtClean="0">
                <a:solidFill>
                  <a:srgbClr val="FFFF00"/>
                </a:solidFill>
                <a:latin typeface="Arial" panose="020B0604020202020204" pitchFamily="34" charset="0"/>
                <a:cs typeface="Arial" panose="020B0604020202020204" pitchFamily="34" charset="0"/>
              </a:rPr>
              <a:t>	</a:t>
            </a:r>
            <a:r>
              <a:rPr lang="mn-MN" b="1" i="1" dirty="0" smtClean="0">
                <a:solidFill>
                  <a:schemeClr val="bg2">
                    <a:lumMod val="10000"/>
                  </a:schemeClr>
                </a:solidFill>
                <a:latin typeface="Arial" panose="020B0604020202020204" pitchFamily="34" charset="0"/>
                <a:cs typeface="Arial" panose="020B0604020202020204" pitchFamily="34" charset="0"/>
              </a:rPr>
              <a:t>Үндэсний </a:t>
            </a:r>
            <a:r>
              <a:rPr lang="mn-MN" b="1" i="1" dirty="0">
                <a:solidFill>
                  <a:schemeClr val="bg2">
                    <a:lumMod val="10000"/>
                  </a:schemeClr>
                </a:solidFill>
                <a:latin typeface="Arial" panose="020B0604020202020204" pitchFamily="34" charset="0"/>
                <a:cs typeface="Arial" panose="020B0604020202020204" pitchFamily="34" charset="0"/>
              </a:rPr>
              <a:t>аюулгүй байдлын үзэл баримлалын 1 дүгээр зүйлийн 1.1.1 дэх хэсэгт:</a:t>
            </a:r>
            <a:r>
              <a:rPr lang="mn-MN" b="1" i="1"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"Монгол Улсын үндэсний аюулгүй байдал гэж Монгол Улсын үндэсний язгуур ашиг сонирхлыг хангах гадаад, дотоод таатай нөхцөл бүрдсэн байхыг </a:t>
            </a:r>
            <a:r>
              <a:rPr lang="ru-RU" dirty="0" smtClean="0">
                <a:latin typeface="Arial" panose="020B0604020202020204" pitchFamily="34" charset="0"/>
                <a:cs typeface="Arial" panose="020B0604020202020204" pitchFamily="34" charset="0"/>
              </a:rPr>
              <a:t>хэлнэ"</a:t>
            </a:r>
            <a:r>
              <a:rPr lang="ru-RU" baseline="30000" dirty="0" smtClean="0">
                <a:latin typeface="Arial" panose="020B0604020202020204" pitchFamily="34" charset="0"/>
                <a:cs typeface="Arial" panose="020B0604020202020204" pitchFamily="34" charset="0"/>
              </a:rPr>
              <a:t>4</a:t>
            </a:r>
            <a:endParaRPr lang="en-US" baseline="30000" dirty="0" smtClean="0">
              <a:latin typeface="Arial" panose="020B0604020202020204" pitchFamily="34" charset="0"/>
              <a:cs typeface="Arial" panose="020B0604020202020204" pitchFamily="34" charset="0"/>
            </a:endParaRPr>
          </a:p>
          <a:p>
            <a:pPr algn="just"/>
            <a:r>
              <a:rPr lang="en-US" b="1" i="1" dirty="0">
                <a:solidFill>
                  <a:srgbClr val="FFFF00"/>
                </a:solidFill>
                <a:latin typeface="Arial" panose="020B0604020202020204" pitchFamily="34" charset="0"/>
                <a:cs typeface="Arial" panose="020B0604020202020204" pitchFamily="34" charset="0"/>
              </a:rPr>
              <a:t> </a:t>
            </a:r>
            <a:r>
              <a:rPr lang="en-US" b="1" i="1" dirty="0" smtClean="0">
                <a:solidFill>
                  <a:srgbClr val="FFFF00"/>
                </a:solidFill>
                <a:latin typeface="Arial" panose="020B0604020202020204" pitchFamily="34" charset="0"/>
                <a:cs typeface="Arial" panose="020B0604020202020204" pitchFamily="34" charset="0"/>
              </a:rPr>
              <a:t>	</a:t>
            </a:r>
            <a:r>
              <a:rPr lang="mn-MN" b="1" i="1" dirty="0" smtClean="0">
                <a:solidFill>
                  <a:schemeClr val="bg2">
                    <a:lumMod val="10000"/>
                  </a:schemeClr>
                </a:solidFill>
                <a:latin typeface="Arial" panose="020B0604020202020204" pitchFamily="34" charset="0"/>
                <a:cs typeface="Arial" panose="020B0604020202020204" pitchFamily="34" charset="0"/>
              </a:rPr>
              <a:t>1 </a:t>
            </a:r>
            <a:r>
              <a:rPr lang="mn-MN" b="1" i="1" dirty="0">
                <a:solidFill>
                  <a:schemeClr val="bg2">
                    <a:lumMod val="10000"/>
                  </a:schemeClr>
                </a:solidFill>
                <a:latin typeface="Arial" panose="020B0604020202020204" pitchFamily="34" charset="0"/>
                <a:cs typeface="Arial" panose="020B0604020202020204" pitchFamily="34" charset="0"/>
              </a:rPr>
              <a:t>дүгээр зүйлийн 1.1.2 дах хэсэгт </a:t>
            </a:r>
            <a:r>
              <a:rPr lang="ru-RU" dirty="0">
                <a:latin typeface="Arial" panose="020B0604020202020204" pitchFamily="34" charset="0"/>
                <a:cs typeface="Arial" panose="020B0604020202020204" pitchFamily="34" charset="0"/>
              </a:rPr>
              <a:t>"Монгол Улсын үндэсний язгуур ашиг сонирхолд монголын ард түмэн, соёл иргэншил оршин тогтнох, Монгол Улсын тусгаар тогтнол, бүрэн эрхт байдал, нутаг дэвсгэр, хил хязгаарын халдашгүй байдал болон бүрэн бүтэн байдал, үндэсний эв нэгдэл, үндсэн хуулът байгууллын аюулгүй байдал, эдийн засгийн бие даасан байдал, экологийн тэнцвэрт хөгжил багтана</a:t>
            </a:r>
            <a:r>
              <a:rPr lang="ru-RU"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p>
        </p:txBody>
      </p:sp>
      <p:sp>
        <p:nvSpPr>
          <p:cNvPr id="4" name="Rounded Rectangle 3"/>
          <p:cNvSpPr/>
          <p:nvPr/>
        </p:nvSpPr>
        <p:spPr>
          <a:xfrm>
            <a:off x="543697" y="148281"/>
            <a:ext cx="11294076" cy="16887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a:solidFill>
                  <a:schemeClr val="bg2">
                    <a:lumMod val="10000"/>
                  </a:schemeClr>
                </a:solidFill>
                <a:latin typeface="Arial" panose="020B0604020202020204" pitchFamily="34" charset="0"/>
                <a:cs typeface="Arial" panose="020B0604020202020204" pitchFamily="34" charset="0"/>
              </a:rPr>
              <a:t>Аюулгүй байдал гэдэг нь тухайн улсад улс төрийн, эдийн засгийн ба нийгэмшлийн тогтвортой байдлыг хангах, хуулиудыг чанд сахин биелүүлэх ба эрх зүйн дэг журмыг хангуулах, олон улсын хамтын ажиллагааг хөгжүүлэх үндэс болсон улс төрийн, эдийн засгийн, нийгэмшлийн, цэргийн, экологийн, мэдээллийн ба бусад шинжтэй дотоод ба гадаад шинж чанартай аюул заналхийллээс бие хүн, нийгэм, төрийн амин чухал ашиг сонирхол хамгаалагдсан байдаг юм.</a:t>
            </a:r>
            <a:endParaRPr lang="en-US" dirty="0">
              <a:solidFill>
                <a:schemeClr val="bg2">
                  <a:lumMod val="10000"/>
                </a:schemeClr>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906753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36606" y="313037"/>
            <a:ext cx="11327026" cy="6244281"/>
          </a:xfrm>
        </p:spPr>
        <p:txBody>
          <a:bodyPr/>
          <a:lstStyle/>
          <a:p>
            <a:pPr algn="just"/>
            <a:r>
              <a:rPr lang="en-US" b="1" dirty="0" smtClean="0">
                <a:latin typeface="Arial" panose="020B0604020202020204" pitchFamily="34" charset="0"/>
                <a:cs typeface="Arial" panose="020B0604020202020204" pitchFamily="34" charset="0"/>
              </a:rPr>
              <a:t>		</a:t>
            </a:r>
            <a:r>
              <a:rPr lang="mn-MN" sz="2000" b="1" dirty="0" smtClean="0">
                <a:solidFill>
                  <a:schemeClr val="bg2">
                    <a:lumMod val="10000"/>
                  </a:schemeClr>
                </a:solidFill>
                <a:latin typeface="Arial" panose="020B0604020202020204" pitchFamily="34" charset="0"/>
                <a:cs typeface="Arial" panose="020B0604020202020204" pitchFamily="34" charset="0"/>
              </a:rPr>
              <a:t>В</a:t>
            </a:r>
            <a:r>
              <a:rPr lang="mn-MN" sz="2000" b="1" dirty="0">
                <a:solidFill>
                  <a:schemeClr val="bg2">
                    <a:lumMod val="10000"/>
                  </a:schemeClr>
                </a:solidFill>
                <a:latin typeface="Arial" panose="020B0604020202020204" pitchFamily="34" charset="0"/>
                <a:cs typeface="Arial" panose="020B0604020202020204" pitchFamily="34" charset="0"/>
              </a:rPr>
              <a:t>. Утсаар заналхийлсэн үед ямар арга хэмжээ авах бэ. </a:t>
            </a:r>
            <a:endParaRPr lang="en-US" sz="2000" dirty="0">
              <a:solidFill>
                <a:schemeClr val="bg2">
                  <a:lumMod val="10000"/>
                </a:schemeClr>
              </a:solidFill>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Таныг </a:t>
            </a:r>
            <a:r>
              <a:rPr lang="mn-MN" sz="2000" dirty="0">
                <a:latin typeface="Arial" panose="020B0604020202020204" pitchFamily="34" charset="0"/>
                <a:cs typeface="Arial" panose="020B0604020202020204" pitchFamily="34" charset="0"/>
              </a:rPr>
              <a:t>хэрвээ заналхийлсэн тохиолдолд удирдах дарга нартаа шууд мэдэгдэнэ, Дотоол хяналт шалгалт, аюулгүй байдлын хэлтэст хандах нь зүйтэй.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Утасныхаа </a:t>
            </a:r>
            <a:r>
              <a:rPr lang="mn-MN" sz="2000" dirty="0">
                <a:latin typeface="Arial" panose="020B0604020202020204" pitchFamily="34" charset="0"/>
                <a:cs typeface="Arial" panose="020B0604020202020204" pitchFamily="34" charset="0"/>
              </a:rPr>
              <a:t>харилцуурыг аваад өөрийнхөө нэр болон утасны дугаараа хэлэлгүй ердөө байна уу гээд асуугаад бай.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Хэрвээ </a:t>
            </a:r>
            <a:r>
              <a:rPr lang="mn-MN" sz="2000" dirty="0">
                <a:latin typeface="Arial" panose="020B0604020202020204" pitchFamily="34" charset="0"/>
                <a:cs typeface="Arial" panose="020B0604020202020204" pitchFamily="34" charset="0"/>
              </a:rPr>
              <a:t>таны утас автомат хариулагчтай бол өөрийн нэр, утасны дугаарын талаар бүү бичлэг хийгээрэй. Өөрийнхөө эзгүй байгааг болон хаана, хаашаа явснаа бүү ярь. Автомат хариулагч таныг тухайн агшинд утсан дээрээ ирж чадахгүй байгааг л мэдээлэх ёстой.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Утсаар </a:t>
            </a:r>
            <a:r>
              <a:rPr lang="mn-MN" sz="2000" dirty="0">
                <a:latin typeface="Arial" panose="020B0604020202020204" pitchFamily="34" charset="0"/>
                <a:cs typeface="Arial" panose="020B0604020202020204" pitchFamily="34" charset="0"/>
              </a:rPr>
              <a:t>өөрийнхөө тухай болон ганцаараа байгаагаа хэзээ ч бүү ярь.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Хэрвээ </a:t>
            </a:r>
            <a:r>
              <a:rPr lang="mn-MN" sz="2000" dirty="0">
                <a:latin typeface="Arial" panose="020B0604020202020204" pitchFamily="34" charset="0"/>
                <a:cs typeface="Arial" panose="020B0604020202020204" pitchFamily="34" charset="0"/>
              </a:rPr>
              <a:t>таны нэр болон утасны дугаарыг утсаар яригч асуувал чухам хэн гэгч ямар дугаарын утсыг сонирхож байгааг асуугаад, хариуд нь дугаар андуурсан болон буруу залгасныг хэл. </a:t>
            </a:r>
            <a:endParaRPr lang="en-US" sz="2000" dirty="0">
              <a:latin typeface="Arial" panose="020B0604020202020204" pitchFamily="34" charset="0"/>
              <a:cs typeface="Arial" panose="020B0604020202020204" pitchFamily="34" charset="0"/>
            </a:endParaRPr>
          </a:p>
          <a:p>
            <a:pPr algn="just"/>
            <a:r>
              <a:rPr lang="mn-MN" sz="2000" dirty="0">
                <a:latin typeface="Arial" panose="020B0604020202020204" pitchFamily="34" charset="0"/>
                <a:cs typeface="Arial" panose="020B0604020202020204" pitchFamily="34" charset="0"/>
              </a:rPr>
              <a:t>	Та гэр бүлийнхээ бусад гишүүдэд дээрх зөвлөгөөг баримтлахыг анхаарбал зохино. </a:t>
            </a:r>
            <a:endParaRPr lang="en-US" sz="2000" dirty="0">
              <a:latin typeface="Arial" panose="020B0604020202020204" pitchFamily="34" charset="0"/>
              <a:cs typeface="Arial" panose="020B0604020202020204" pitchFamily="34" charset="0"/>
            </a:endParaRPr>
          </a:p>
          <a:p>
            <a:pPr algn="just"/>
            <a:r>
              <a:rPr lang="mn-MN" sz="2000" dirty="0">
                <a:latin typeface="Arial" panose="020B0604020202020204" pitchFamily="34" charset="0"/>
                <a:cs typeface="Arial" panose="020B0604020202020204" pitchFamily="34" charset="0"/>
              </a:rPr>
              <a:t>	Хэрвээ танд утасны дуудлага таалагдахгүй байгаа бол уурлаж бухимдаж байгаагаа аль болохоор бүү мэдрүүл. Юу ч битгий ярь, харилцуураа хэсэгхэн хугацаанд салга, түр зуур утсаа тасалсан ч болно. </a:t>
            </a:r>
            <a:endParaRPr lang="en-US" sz="2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287255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20130" y="288323"/>
            <a:ext cx="11236411" cy="6170141"/>
          </a:xfrm>
        </p:spPr>
        <p:txBody>
          <a:bodyPr/>
          <a:lstStyle/>
          <a:p>
            <a:pPr algn="just"/>
            <a:r>
              <a:rPr lang="en-US" dirty="0"/>
              <a:t>	</a:t>
            </a:r>
            <a:r>
              <a:rPr lang="mn-MN" sz="2000" dirty="0" smtClean="0">
                <a:latin typeface="Arial" panose="020B0604020202020204" pitchFamily="34" charset="0"/>
                <a:cs typeface="Arial" panose="020B0604020202020204" pitchFamily="34" charset="0"/>
              </a:rPr>
              <a:t>Хэрвээ </a:t>
            </a:r>
            <a:r>
              <a:rPr lang="mn-MN" sz="2000" dirty="0">
                <a:latin typeface="Arial" panose="020B0604020202020204" pitchFamily="34" charset="0"/>
                <a:cs typeface="Arial" panose="020B0604020202020204" pitchFamily="34" charset="0"/>
              </a:rPr>
              <a:t>дуудлага давтагдвал харилцуураа аваад юу ч ярилгүй, утасдаж байгаа хүнийг яриул, ямар нэгэн байдлаар уг дуудлагын ярианы бичлэгийг хийхийг хичээх. </a:t>
            </a:r>
            <a:endParaRPr lang="en-US" sz="2000" dirty="0">
              <a:latin typeface="Arial" panose="020B0604020202020204" pitchFamily="34" charset="0"/>
              <a:cs typeface="Arial" panose="020B0604020202020204" pitchFamily="34" charset="0"/>
            </a:endParaRPr>
          </a:p>
          <a:p>
            <a:pPr algn="just"/>
            <a:r>
              <a:rPr lang="mn-MN" sz="2000" dirty="0">
                <a:latin typeface="Arial" panose="020B0604020202020204" pitchFamily="34" charset="0"/>
                <a:cs typeface="Arial" panose="020B0604020202020204" pitchFamily="34" charset="0"/>
              </a:rPr>
              <a:t>	Юуны урд заналхийллийн шалтгаан, сэдлийг мэдэж, таныг чухам яах гээд сүрдүүлээд байгааг тогтоохыг хичээх хэрэгтэй. Ярианы эхэнд болон эцэст сүрдүүлэгч этгээдийн хэлж байгаа зүйл нь нэг их гайхшруулж, тэвдүүлэхгүй байгаа мэт байдлыг үзүүлэх хэрэгтэй. Тэр тохиолдолд сүрдүүлэгч этгээд мэдээллийнхээ агуулга, эх сурвалжийг хэлж магад.  Өдөөн хатгасан мэдээлэл нь чухал ач холбогдолтой байж болох тул түүний агуулгатай бүрэн хэмжээгээр нь танилцахыг хичээх хэрэгтэй. </a:t>
            </a:r>
            <a:endParaRPr lang="en-US"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Сүрдүүлэгч </a:t>
            </a:r>
            <a:r>
              <a:rPr lang="mn-MN" sz="2000" dirty="0">
                <a:latin typeface="Arial" panose="020B0604020202020204" pitchFamily="34" charset="0"/>
                <a:cs typeface="Arial" panose="020B0604020202020204" pitchFamily="34" charset="0"/>
              </a:rPr>
              <a:t>этгээд утсаар нэг их зүйл хэлэхгүй байх нь элбэг. Харин таны байр суурь энэ тохиолдолд хатуу байх ёстой. \Жишээ нь: сүрдүүлэгч этгээд мэдээллийг бүрэн хэмжээнд хэлээгүй үед та яриагаа цааш нь үргэлжлүүлэхгүй байх гэх мэт\. Таныг хэний өмнө буруутгахыг хүсч байгааг мэдэх нь зайлшгүй чухал. Ямар нэгэн шаардлага тавьсан тохиолдолд бодох цаг хугацаа олгохыг хүсэх нь ач холбогдолтой бөгөөд хэрэв сүрдүүлэгч этгээд хүсэлтийг чинь огт хайрахгүй санаагаа гүйцэлдүүлэх гэж байгаа бол та цаг алдалгүй нөхцөл байдлыг тайван үнэлэх хэрэгтэй. Цаашид өөрийн аюулгүй байдалдаа анхаарч заналхийлж буй зүйлийн талаар хэлэлцээ хийхээс татгалзах нь зүйтэй. Хамгийн гол нь утсаар сүрдүүлэгч этгээдийн талаар мэдэхийг онцгой анхаарах нь чухал. Ярианы бүхий л зүйлүүдэд анхаарах</a:t>
            </a:r>
            <a:endParaRPr 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944009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18984" y="436605"/>
            <a:ext cx="10972800" cy="5988909"/>
          </a:xfrm>
        </p:spPr>
        <p:txBody>
          <a:bodyPr/>
          <a:lstStyle/>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Тухайлбал</a:t>
            </a:r>
            <a:r>
              <a:rPr lang="mn-M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Дуудлага </a:t>
            </a:r>
            <a:r>
              <a:rPr lang="mn-MN" sz="2000" dirty="0">
                <a:latin typeface="Arial" panose="020B0604020202020204" pitchFamily="34" charset="0"/>
                <a:cs typeface="Arial" panose="020B0604020202020204" pitchFamily="34" charset="0"/>
              </a:rPr>
              <a:t>олон улсын болон орон нутгийн аль нь болохыг мэдэхийг хичээх.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Харилцагч </a:t>
            </a:r>
            <a:r>
              <a:rPr lang="mn-MN" sz="2000" dirty="0">
                <a:latin typeface="Arial" panose="020B0604020202020204" pitchFamily="34" charset="0"/>
                <a:cs typeface="Arial" panose="020B0604020202020204" pitchFamily="34" charset="0"/>
              </a:rPr>
              <a:t>этгээд яриагаа юу гэж эхэлсэн, өөрийгөө хэн гэж танилцуулсан, хэнтэй ярьж байгаагаа асуусан эсэх, шууд л заналхийлээд эхэлсэн үү гэх мэт зүйлийг эргэн санаж тэмдэглэх.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Ярианы </a:t>
            </a:r>
            <a:r>
              <a:rPr lang="mn-MN" sz="2000" dirty="0">
                <a:latin typeface="Arial" panose="020B0604020202020204" pitchFamily="34" charset="0"/>
                <a:cs typeface="Arial" panose="020B0604020202020204" pitchFamily="34" charset="0"/>
              </a:rPr>
              <a:t>өнгө ямар байсан бэ? Тайван, итгэлтэй, ойлгомжгүй, утга авцалдаагүй, хүндэтгэсэн, үзэн ядсан, хайхрамжгүй, сэтгэлийн ихээхэн хөдөлгөөнтэй гэх мэт.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Дуу </a:t>
            </a:r>
            <a:r>
              <a:rPr lang="mn-MN" sz="2000" dirty="0">
                <a:latin typeface="Arial" panose="020B0604020202020204" pitchFamily="34" charset="0"/>
                <a:cs typeface="Arial" panose="020B0604020202020204" pitchFamily="34" charset="0"/>
              </a:rPr>
              <a:t>хоолой нь ямар болох? Чанга, сул, сөөнгө, согтуу, үг яриа нь түргэн, удаан, ойлгомжтой, ойлгомжгүй, нутгийн аялагатай, алдаатай эсвэл ээрэх гэх мэт.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Ярианы </a:t>
            </a:r>
            <a:r>
              <a:rPr lang="mn-MN" sz="2000" dirty="0">
                <a:latin typeface="Arial" panose="020B0604020202020204" pitchFamily="34" charset="0"/>
                <a:cs typeface="Arial" panose="020B0604020202020204" pitchFamily="34" charset="0"/>
              </a:rPr>
              <a:t>хажуугаар ямар дуу чимээ гарч байсан? Онгоц, галт тэрэг, машин-тээврийн хэрэгсэл, гудамжны чимээ, утасны яриа, өөр хүн хажууд нь зааварлаж байгаа гэх мэт.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183470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37751" y="271849"/>
            <a:ext cx="11508259" cy="6400800"/>
          </a:xfrm>
        </p:spPr>
        <p:txBody>
          <a:bodyPr/>
          <a:lstStyle/>
          <a:p>
            <a:pPr algn="just"/>
            <a:r>
              <a:rPr lang="en-US" sz="2000" b="1" dirty="0" smtClean="0">
                <a:latin typeface="Arial" panose="020B0604020202020204" pitchFamily="34" charset="0"/>
                <a:cs typeface="Arial" panose="020B0604020202020204" pitchFamily="34" charset="0"/>
              </a:rPr>
              <a:t>		</a:t>
            </a:r>
            <a:r>
              <a:rPr lang="mn-MN" sz="2000" b="1" dirty="0" smtClean="0">
                <a:solidFill>
                  <a:schemeClr val="bg2">
                    <a:lumMod val="10000"/>
                  </a:schemeClr>
                </a:solidFill>
                <a:latin typeface="Arial" panose="020B0604020202020204" pitchFamily="34" charset="0"/>
                <a:cs typeface="Arial" panose="020B0604020202020204" pitchFamily="34" charset="0"/>
              </a:rPr>
              <a:t>Г</a:t>
            </a:r>
            <a:r>
              <a:rPr lang="mn-MN" sz="2000" b="1" dirty="0">
                <a:solidFill>
                  <a:schemeClr val="bg2">
                    <a:lumMod val="10000"/>
                  </a:schemeClr>
                </a:solidFill>
                <a:latin typeface="Arial" panose="020B0604020202020204" pitchFamily="34" charset="0"/>
                <a:cs typeface="Arial" panose="020B0604020202020204" pitchFamily="34" charset="0"/>
              </a:rPr>
              <a:t>. Тээврийн хэрэгслийг шалгах </a:t>
            </a:r>
            <a:endParaRPr lang="en-US" sz="2000" dirty="0">
              <a:solidFill>
                <a:schemeClr val="bg2">
                  <a:lumMod val="10000"/>
                </a:schemeClr>
              </a:solidFill>
              <a:latin typeface="Arial" panose="020B0604020202020204" pitchFamily="34" charset="0"/>
              <a:cs typeface="Arial" panose="020B0604020202020204" pitchFamily="34" charset="0"/>
            </a:endParaRPr>
          </a:p>
          <a:p>
            <a:pPr algn="just"/>
            <a:r>
              <a:rPr lang="mn-MN"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Машиныхаа </a:t>
            </a:r>
            <a:r>
              <a:rPr lang="mn-MN" sz="2000" dirty="0">
                <a:latin typeface="Arial" panose="020B0604020202020204" pitchFamily="34" charset="0"/>
                <a:cs typeface="Arial" panose="020B0604020202020204" pitchFamily="34" charset="0"/>
              </a:rPr>
              <a:t>гадна болон доод талыг хөдөлгөөн үйлдэж эхлэхээс өмнө хар, ажигла.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Машины </a:t>
            </a:r>
            <a:r>
              <a:rPr lang="mn-MN" sz="2000" dirty="0">
                <a:latin typeface="Arial" panose="020B0604020202020204" pitchFamily="34" charset="0"/>
                <a:cs typeface="Arial" panose="020B0604020202020204" pitchFamily="34" charset="0"/>
              </a:rPr>
              <a:t>ойролцоох сүүдэрлэсэн хэсэг, зам дагуух содон зүйлс болон ямар нэгэн утасны холболт байгаа эсэхийг шалгаж бай.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Шалгалтыг </a:t>
            </a:r>
            <a:r>
              <a:rPr lang="mn-MN" sz="2000" dirty="0">
                <a:latin typeface="Arial" panose="020B0604020202020204" pitchFamily="34" charset="0"/>
                <a:cs typeface="Arial" panose="020B0604020202020204" pitchFamily="34" charset="0"/>
              </a:rPr>
              <a:t>бүрэн хийхээс өмнө машиндаа бүү хүрээрэй.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Машинаа </a:t>
            </a:r>
            <a:r>
              <a:rPr lang="mn-MN" sz="2000" dirty="0">
                <a:latin typeface="Arial" panose="020B0604020202020204" pitchFamily="34" charset="0"/>
                <a:cs typeface="Arial" panose="020B0604020202020204" pitchFamily="34" charset="0"/>
              </a:rPr>
              <a:t>тойрч алхаад, дугуй бүрийн дотор тал, нум, дугуйн дээд талын шаврын хаалтын дотор тал, гуфер түүний дотор талыг шалгаж ямар нэгэн утасны холболт байгаа эсэхийг хар.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Машины </a:t>
            </a:r>
            <a:r>
              <a:rPr lang="mn-MN" sz="2000" dirty="0">
                <a:latin typeface="Arial" panose="020B0604020202020204" pitchFamily="34" charset="0"/>
                <a:cs typeface="Arial" panose="020B0604020202020204" pitchFamily="34" charset="0"/>
              </a:rPr>
              <a:t>доод хэсгийг бүхэлд нь сайн ажигла.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Шалгалтыг </a:t>
            </a:r>
            <a:r>
              <a:rPr lang="mn-MN" sz="2000" dirty="0">
                <a:latin typeface="Arial" panose="020B0604020202020204" pitchFamily="34" charset="0"/>
                <a:cs typeface="Arial" panose="020B0604020202020204" pitchFamily="34" charset="0"/>
              </a:rPr>
              <a:t>үргэлж нэг газраас эхлэх шаардлагатай бөгөөд жолоочийн болон хажуу талын суудлыг шалгахад гол анхаарлаа хандуул. Гадна талын хувьд машины яндан болон түлшний савны ойролцоо заавал шалгаж бай. Машины доод хэсгийг зориулалтын толь ашиглан шалгаж болно. </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Шөнө </a:t>
            </a:r>
            <a:r>
              <a:rPr lang="mn-MN" sz="2000" dirty="0">
                <a:latin typeface="Arial" panose="020B0604020202020204" pitchFamily="34" charset="0"/>
                <a:cs typeface="Arial" panose="020B0604020202020204" pitchFamily="34" charset="0"/>
              </a:rPr>
              <a:t>болон бүрхэг өдөр шалгалтыг гар чийдэн ашиглаж хий. Гэхдээ гар чийдэнг машин дотроо хадгалах шаардлагагүй, өөртөө авч явах нь зөв. Үүрдэг цүнх болон сонинг газар дэвсэж ашиглавал найдвартай сайн шалгах магадлалтай. </a:t>
            </a:r>
            <a:endParaRPr lang="en-US" sz="20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648117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51935" y="345989"/>
            <a:ext cx="11368215" cy="6203092"/>
          </a:xfrm>
        </p:spPr>
        <p:txBody>
          <a:bodyPr>
            <a:normAutofit/>
          </a:bodyPr>
          <a:lstStyle/>
          <a:p>
            <a:pPr algn="just"/>
            <a:r>
              <a:rPr lang="en-US" sz="2400" dirty="0" smtClean="0">
                <a:latin typeface="Arial" panose="020B0604020202020204" pitchFamily="34" charset="0"/>
                <a:cs typeface="Arial" panose="020B0604020202020204" pitchFamily="34" charset="0"/>
              </a:rPr>
              <a:t>	</a:t>
            </a:r>
            <a:r>
              <a:rPr lang="mn-MN" sz="2400" dirty="0">
                <a:latin typeface="Arial" panose="020B0604020202020204" pitchFamily="34" charset="0"/>
                <a:cs typeface="Arial" panose="020B0604020202020204" pitchFamily="34" charset="0"/>
              </a:rPr>
              <a:t>Хамгийн сүүлд машиндаа гар хүрэхээс өмнө машиныг тань онгойлгосон ул мөр байгаа эсэхийг шалга. Хаалганы цоож, цонхны шил, капот орчим зурагдсан мөр байгаа эсэхийг шалгах, машин дотор өөр эд зүйлс бий эсэх, таны эд зүйлсийн байрлал хөдөлсөн, өөрчлөгдсөн эсэхийг хянах. </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Машины </a:t>
            </a:r>
            <a:r>
              <a:rPr lang="mn-MN" sz="2400" dirty="0">
                <a:latin typeface="Arial" panose="020B0604020202020204" pitchFamily="34" charset="0"/>
                <a:cs typeface="Arial" panose="020B0604020202020204" pitchFamily="34" charset="0"/>
              </a:rPr>
              <a:t>хаалгаа нээгээд дотор талаа сайн ажиглаж, сэжигтэй санагдвал юунд ч битгий хүр. </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Хаалттай </a:t>
            </a:r>
            <a:r>
              <a:rPr lang="mn-MN" sz="2400" dirty="0">
                <a:latin typeface="Arial" panose="020B0604020202020204" pitchFamily="34" charset="0"/>
                <a:cs typeface="Arial" panose="020B0604020202020204" pitchFamily="34" charset="0"/>
              </a:rPr>
              <a:t>сав, хайрцагийг онгойлгохын өмнө оролдсон шинж бий эсэх, мөн сул утас байгаа эсэхийг нягтла. </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Үүний </a:t>
            </a:r>
            <a:r>
              <a:rPr lang="mn-MN" sz="2400" dirty="0">
                <a:latin typeface="Arial" panose="020B0604020202020204" pitchFamily="34" charset="0"/>
                <a:cs typeface="Arial" panose="020B0604020202020204" pitchFamily="34" charset="0"/>
              </a:rPr>
              <a:t>дараа хайрцаг болон бусад зүйлсийг онгойлгож үзэж болох бөгөөд таныхаас өөр эд зүйл байгаа эсэхийг харах шаардлагатай. Хэрэв та машин доторхоо цэвэр цэмцгэр байлгавал ийм шалгалтыг хийхэд тун амархан байх болно. </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Дээр </a:t>
            </a:r>
            <a:r>
              <a:rPr lang="mn-MN" sz="2400" dirty="0">
                <a:latin typeface="Arial" panose="020B0604020202020204" pitchFamily="34" charset="0"/>
                <a:cs typeface="Arial" panose="020B0604020202020204" pitchFamily="34" charset="0"/>
              </a:rPr>
              <a:t>дурьдсан шалгалтыг хийхэд ердөө 2 минут шаардлагатай бөгөөд энэ таны амь нас, эрүүл мэндийг хамгаалах 2 минут гэдгийг сайн ойлгоорой. </a:t>
            </a:r>
            <a:endParaRPr lang="en-US" sz="24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604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62466" y="263611"/>
            <a:ext cx="11401166" cy="6277232"/>
          </a:xfrm>
        </p:spPr>
        <p:txBody>
          <a:bodyPr>
            <a:normAutofit/>
          </a:bodyPr>
          <a:lstStyle/>
          <a:p>
            <a:pPr algn="just"/>
            <a:r>
              <a:rPr lang="en-US" sz="2000" b="1" i="1" dirty="0" smtClean="0">
                <a:latin typeface="Arial" panose="020B0604020202020204" pitchFamily="34" charset="0"/>
                <a:cs typeface="Arial" panose="020B0604020202020204" pitchFamily="34" charset="0"/>
              </a:rPr>
              <a:t>	</a:t>
            </a:r>
            <a:r>
              <a:rPr lang="mn-MN" sz="2000" b="1" i="1" dirty="0" smtClean="0">
                <a:latin typeface="Arial" panose="020B0604020202020204" pitchFamily="34" charset="0"/>
                <a:cs typeface="Arial" panose="020B0604020202020204" pitchFamily="34" charset="0"/>
              </a:rPr>
              <a:t> </a:t>
            </a:r>
            <a:r>
              <a:rPr lang="mn-MN" sz="2000" b="1" i="1" dirty="0">
                <a:latin typeface="Arial" panose="020B0604020202020204" pitchFamily="34" charset="0"/>
                <a:cs typeface="Arial" panose="020B0604020202020204" pitchFamily="34" charset="0"/>
              </a:rPr>
              <a:t>1 дүгээр зүйлийн 1.1.4 дэх хэсэгт </a:t>
            </a:r>
            <a:r>
              <a:rPr lang="ru-RU" sz="2000" dirty="0">
                <a:latin typeface="Arial" panose="020B0604020202020204" pitchFamily="34" charset="0"/>
                <a:cs typeface="Arial" panose="020B0604020202020204" pitchFamily="34" charset="0"/>
              </a:rPr>
              <a:t>"Хүний эрх, эрх чөлөө, хуулъ дээдлэх зарчим, парламентын засаглалд суурилсан, нийгмийн тогтвортой байдлыг хангасан ардчилсан төрийн тогтолцоо нъ үндэсний аюулгүй байдлыг хангах баталгаа мөн.</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1 </a:t>
            </a:r>
            <a:r>
              <a:rPr lang="mn-MN" sz="2000" dirty="0">
                <a:latin typeface="Arial" panose="020B0604020202020204" pitchFamily="34" charset="0"/>
                <a:cs typeface="Arial" panose="020B0604020202020204" pitchFamily="34" charset="0"/>
              </a:rPr>
              <a:t>дүгээр зүйлийн 1.1.5 дах хэсэгт </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Монгол</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Улсын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төр</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нийгэм</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иргэний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аюулгүй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байдал</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харилцан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уялдаатай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хангагдсанаар</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Монгол</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Улсын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үндэсний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аюулгүй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байдал</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баталгааж</a:t>
            </a:r>
            <a:r>
              <a:rPr lang="mn-MN" sz="2000" dirty="0">
                <a:latin typeface="Arial" panose="020B0604020202020204" pitchFamily="34" charset="0"/>
                <a:cs typeface="Arial" panose="020B0604020202020204" pitchFamily="34" charset="0"/>
              </a:rPr>
              <a:t>н</a:t>
            </a:r>
            <a:r>
              <a:rPr lang="en-US" sz="2000" dirty="0">
                <a:latin typeface="Arial" panose="020B0604020202020204" pitchFamily="34" charset="0"/>
                <a:cs typeface="Arial" panose="020B0604020202020204" pitchFamily="34" charset="0"/>
              </a:rPr>
              <a:t>а</a:t>
            </a:r>
            <a:r>
              <a:rPr lang="mn-MN" sz="2000" dirty="0">
                <a:latin typeface="Arial" panose="020B0604020202020204" pitchFamily="34" charset="0"/>
                <a:cs typeface="Arial" panose="020B0604020202020204" pitchFamily="34" charset="0"/>
              </a:rPr>
              <a:t>" хэмээн тус тус тодорхойлсон. </a:t>
            </a:r>
            <a:endParaRPr lang="en-US" sz="2000" b="1" i="1"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Монгол </a:t>
            </a:r>
            <a:r>
              <a:rPr lang="mn-MN" sz="2000" dirty="0">
                <a:latin typeface="Arial" panose="020B0604020202020204" pitchFamily="34" charset="0"/>
                <a:cs typeface="Arial" panose="020B0604020202020204" pitchFamily="34" charset="0"/>
              </a:rPr>
              <a:t>Улсын Үндэсний аюулгүй байдлын тухай хуулийн 3 дугаар зүйлийн 3.1 дэх </a:t>
            </a:r>
            <a:r>
              <a:rPr lang="mn-MN" sz="2000" dirty="0">
                <a:solidFill>
                  <a:schemeClr val="bg2">
                    <a:lumMod val="10000"/>
                  </a:schemeClr>
                </a:solidFill>
                <a:latin typeface="Arial" panose="020B0604020202020204" pitchFamily="34" charset="0"/>
                <a:cs typeface="Arial" panose="020B0604020202020204" pitchFamily="34" charset="0"/>
              </a:rPr>
              <a:t>хэсэгт </a:t>
            </a:r>
            <a:r>
              <a:rPr lang="en-US" sz="2000" b="1" dirty="0">
                <a:solidFill>
                  <a:schemeClr val="bg2">
                    <a:lumMod val="10000"/>
                  </a:schemeClr>
                </a:solidFill>
                <a:latin typeface="Arial" panose="020B0604020202020204" pitchFamily="34" charset="0"/>
                <a:cs typeface="Arial" panose="020B0604020202020204" pitchFamily="34" charset="0"/>
              </a:rPr>
              <a:t>"</a:t>
            </a:r>
            <a:r>
              <a:rPr lang="en-US" sz="2000" b="1" dirty="0" err="1">
                <a:solidFill>
                  <a:schemeClr val="bg2">
                    <a:lumMod val="10000"/>
                  </a:schemeClr>
                </a:solidFill>
                <a:latin typeface="Arial" panose="020B0604020202020204" pitchFamily="34" charset="0"/>
                <a:cs typeface="Arial" panose="020B0604020202020204" pitchFamily="34" charset="0"/>
              </a:rPr>
              <a:t>Үндэсний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аюулгүй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байдал</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гэж</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Монгол</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Улсын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үндэсний</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язгуур</a:t>
            </a:r>
            <a:r>
              <a:rPr lang="en-US" sz="2000" b="1" dirty="0">
                <a:latin typeface="Arial" panose="020B0604020202020204" pitchFamily="34" charset="0"/>
                <a:cs typeface="Arial" panose="020B0604020202020204" pitchFamily="34" charset="0"/>
              </a:rPr>
              <a:t> а</a:t>
            </a:r>
            <a:r>
              <a:rPr lang="mn-MN" sz="2000" b="1" dirty="0">
                <a:latin typeface="Arial" panose="020B0604020202020204" pitchFamily="34" charset="0"/>
                <a:cs typeface="Arial" panose="020B0604020202020204" pitchFamily="34" charset="0"/>
              </a:rPr>
              <a:t>ш</a:t>
            </a:r>
            <a:r>
              <a:rPr lang="en-US" sz="2000" b="1" dirty="0" err="1">
                <a:latin typeface="Arial" panose="020B0604020202020204" pitchFamily="34" charset="0"/>
                <a:cs typeface="Arial" panose="020B0604020202020204" pitchFamily="34" charset="0"/>
              </a:rPr>
              <a:t>иг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сонирхлыг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хангах</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гадаад</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дотоод</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таатай</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нөхцөл</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баталгаатай</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хангагдсан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байдлыг</a:t>
            </a:r>
            <a:r>
              <a:rPr lang="en-US" sz="2000" b="1" dirty="0">
                <a:latin typeface="Arial" panose="020B0604020202020204" pitchFamily="34" charset="0"/>
                <a:cs typeface="Arial" panose="020B0604020202020204" pitchFamily="34" charset="0"/>
              </a:rPr>
              <a:t> хэлнэ.</a:t>
            </a:r>
            <a:r>
              <a:rPr lang="en-US" sz="2000" b="1" baseline="30000" dirty="0">
                <a:latin typeface="Arial" panose="020B0604020202020204" pitchFamily="34" charset="0"/>
                <a:cs typeface="Arial" panose="020B0604020202020204" pitchFamily="34" charset="0"/>
              </a:rPr>
              <a:t>46</a:t>
            </a:r>
            <a:r>
              <a:rPr lang="en-US" sz="2000" b="1" i="1" dirty="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г</a:t>
            </a:r>
            <a:r>
              <a:rPr lang="en-US" sz="2000" dirty="0" err="1">
                <a:latin typeface="Arial" panose="020B0604020202020204" pitchFamily="34" charset="0"/>
                <a:cs typeface="Arial" panose="020B0604020202020204" pitchFamily="34" charset="0"/>
              </a:rPr>
              <a:t>эж</a:t>
            </a:r>
            <a:r>
              <a:rPr lang="en-US" sz="2000" dirty="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хуульчилжээ.</a:t>
            </a:r>
            <a:endParaRPr lang="en-US" sz="2000" b="1" i="1"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Монгол </a:t>
            </a:r>
            <a:r>
              <a:rPr lang="mn-MN" sz="2000" dirty="0">
                <a:latin typeface="Arial" panose="020B0604020202020204" pitchFamily="34" charset="0"/>
                <a:cs typeface="Arial" panose="020B0604020202020204" pitchFamily="34" charset="0"/>
              </a:rPr>
              <a:t>Улсын Их хурлын 2010 оны 48 дугаар тогтоолоор баталсан Үндэсний аюулгүй байдлын үзэл баримтлалын 3 дугаар зүйлийн 3.3 дах хэсэгт шинээр </a:t>
            </a:r>
            <a:r>
              <a:rPr lang="en-US" sz="2000" b="1" dirty="0">
                <a:solidFill>
                  <a:schemeClr val="bg2">
                    <a:lumMod val="10000"/>
                  </a:schemeClr>
                </a:solidFill>
                <a:latin typeface="Arial" panose="020B0604020202020204" pitchFamily="34" charset="0"/>
                <a:cs typeface="Arial" panose="020B0604020202020204" pitchFamily="34" charset="0"/>
              </a:rPr>
              <a:t>"</a:t>
            </a:r>
            <a:r>
              <a:rPr lang="en-US" sz="2000" b="1" dirty="0" err="1">
                <a:solidFill>
                  <a:schemeClr val="bg2">
                    <a:lumMod val="10000"/>
                  </a:schemeClr>
                </a:solidFill>
                <a:latin typeface="Arial" panose="020B0604020202020204" pitchFamily="34" charset="0"/>
                <a:cs typeface="Arial" panose="020B0604020202020204" pitchFamily="34" charset="0"/>
              </a:rPr>
              <a:t>Дотоод</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аюулгүй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байдал</a:t>
            </a:r>
            <a:r>
              <a:rPr lang="en-US" sz="2000" b="1" dirty="0">
                <a:solidFill>
                  <a:schemeClr val="bg2">
                    <a:lumMod val="10000"/>
                  </a:schemeClr>
                </a:solidFill>
                <a:latin typeface="Arial" panose="020B0604020202020204" pitchFamily="34" charset="0"/>
                <a:cs typeface="Arial" panose="020B0604020202020204" pitchFamily="34" charset="0"/>
              </a:rPr>
              <a:t>"</a:t>
            </a:r>
            <a:r>
              <a:rPr lang="mn-MN" sz="2000" dirty="0">
                <a:latin typeface="Arial" panose="020B0604020202020204" pitchFamily="34" charset="0"/>
                <a:cs typeface="Arial" panose="020B0604020202020204" pitchFamily="34" charset="0"/>
              </a:rPr>
              <a:t> гэсэн нэгэн шинэ хэсэг нэмж </a:t>
            </a:r>
            <a:r>
              <a:rPr lang="en-US" sz="2000" b="1" dirty="0">
                <a:latin typeface="Arial" panose="020B0604020202020204" pitchFamily="34" charset="0"/>
                <a:cs typeface="Arial" panose="020B0604020202020204" pitchFamily="34" charset="0"/>
              </a:rPr>
              <a:t>"</a:t>
            </a:r>
            <a:r>
              <a:rPr lang="en-US" sz="2000" b="1" dirty="0" err="1">
                <a:latin typeface="Arial" panose="020B0604020202020204" pitchFamily="34" charset="0"/>
                <a:cs typeface="Arial" panose="020B0604020202020204" pitchFamily="34" charset="0"/>
              </a:rPr>
              <a:t>Хүний</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эрх</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эрх</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чөлөөг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хангаж</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Үндсэн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хуул</a:t>
            </a:r>
            <a:r>
              <a:rPr lang="mn-MN" sz="2000" b="1" dirty="0">
                <a:latin typeface="Arial" panose="020B0604020202020204" pitchFamily="34" charset="0"/>
                <a:cs typeface="Arial" panose="020B0604020202020204" pitchFamily="34" charset="0"/>
              </a:rPr>
              <a:t>ь</a:t>
            </a:r>
            <a:r>
              <a:rPr lang="en-US" sz="2000" b="1" dirty="0">
                <a:latin typeface="Arial" panose="020B0604020202020204" pitchFamily="34" charset="0"/>
                <a:cs typeface="Arial" panose="020B0604020202020204" pitchFamily="34" charset="0"/>
              </a:rPr>
              <a:t>т </a:t>
            </a:r>
            <a:r>
              <a:rPr lang="en-US" sz="2000" b="1" dirty="0" err="1">
                <a:latin typeface="Arial" panose="020B0604020202020204" pitchFamily="34" charset="0"/>
                <a:cs typeface="Arial" panose="020B0604020202020204" pitchFamily="34" charset="0"/>
              </a:rPr>
              <a:t>байгууллагыг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бататгаж</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хууль</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дээдлэх</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ёс</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Монгол</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төрийн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залгамж</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чанар</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үндэсний</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эв</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нэгдлийг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сахин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дээдэлж</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төрийн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удирдлагыг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бэхжүүлж</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нийгмийн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дэг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журам</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тогтвортой</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байдлыг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хангах</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нь</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дотоод</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аюулгүй</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байдлын</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үндэс</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мөн</a:t>
            </a:r>
            <a:r>
              <a:rPr lang="en-US" sz="2000" b="1" dirty="0">
                <a:latin typeface="Arial" panose="020B0604020202020204" pitchFamily="34" charset="0"/>
                <a:cs typeface="Arial" panose="020B0604020202020204" pitchFamily="34" charset="0"/>
              </a:rPr>
              <a:t>. </a:t>
            </a:r>
            <a:r>
              <a:rPr lang="en-US" sz="2000" b="1" baseline="30000" dirty="0">
                <a:latin typeface="Arial" panose="020B0604020202020204" pitchFamily="34" charset="0"/>
                <a:cs typeface="Arial" panose="020B0604020202020204" pitchFamily="34" charset="0"/>
              </a:rPr>
              <a:t>,</a:t>
            </a:r>
            <a:r>
              <a:rPr lang="mn-MN" sz="2000" b="1" baseline="30000" dirty="0">
                <a:latin typeface="Arial" panose="020B0604020202020204" pitchFamily="34" charset="0"/>
                <a:cs typeface="Arial" panose="020B0604020202020204" pitchFamily="34" charset="0"/>
              </a:rPr>
              <a:t>г</a:t>
            </a:r>
            <a:r>
              <a:rPr lang="en-US" sz="2000" b="1" baseline="30000" dirty="0">
                <a:latin typeface="Arial" panose="020B0604020202020204" pitchFamily="34" charset="0"/>
                <a:cs typeface="Arial" panose="020B0604020202020204" pitchFamily="34" charset="0"/>
              </a:rPr>
              <a:t>47</a:t>
            </a:r>
            <a:r>
              <a:rPr lang="mn-MN" sz="2000" b="1" baseline="30000" dirty="0">
                <a:latin typeface="Arial" panose="020B0604020202020204" pitchFamily="34" charset="0"/>
                <a:cs typeface="Arial" panose="020B0604020202020204" pitchFamily="34" charset="0"/>
              </a:rPr>
              <a:t>,</a:t>
            </a:r>
            <a:endParaRPr lang="en-US" sz="2000" b="1" i="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90246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20130" y="263611"/>
            <a:ext cx="11359978" cy="6376086"/>
          </a:xfrm>
        </p:spPr>
        <p:txBody>
          <a:bodyPr>
            <a:normAutofit/>
          </a:bodyPr>
          <a:lstStyle/>
          <a:p>
            <a:pPr algn="just"/>
            <a:r>
              <a:rPr lang="en-US"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3</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дугаар зүйлийн 3.4 дэх хэсэгт </a:t>
            </a:r>
            <a:r>
              <a:rPr lang="en-US" sz="2000" b="1" dirty="0">
                <a:solidFill>
                  <a:schemeClr val="bg2">
                    <a:lumMod val="10000"/>
                  </a:schemeClr>
                </a:solidFill>
                <a:latin typeface="Arial" panose="020B0604020202020204" pitchFamily="34" charset="0"/>
                <a:cs typeface="Arial" panose="020B0604020202020204" pitchFamily="34" charset="0"/>
              </a:rPr>
              <a:t>"</a:t>
            </a:r>
            <a:r>
              <a:rPr lang="en-US" sz="2000" b="1" dirty="0" err="1">
                <a:solidFill>
                  <a:schemeClr val="bg2">
                    <a:lumMod val="10000"/>
                  </a:schemeClr>
                </a:solidFill>
                <a:latin typeface="Arial" panose="020B0604020202020204" pitchFamily="34" charset="0"/>
                <a:cs typeface="Arial" panose="020B0604020202020204" pitchFamily="34" charset="0"/>
              </a:rPr>
              <a:t>Хүний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аюулгүй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байдал</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нь</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Монгол</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хүний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эрүүл</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аюулгүй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амьдр</a:t>
            </a:r>
            <a:r>
              <a:rPr lang="mn-MN" sz="2000" b="1" dirty="0">
                <a:solidFill>
                  <a:schemeClr val="bg2">
                    <a:lumMod val="10000"/>
                  </a:schemeClr>
                </a:solidFill>
                <a:latin typeface="Arial" panose="020B0604020202020204" pitchFamily="34" charset="0"/>
                <a:cs typeface="Arial" panose="020B0604020202020204" pitchFamily="34" charset="0"/>
              </a:rPr>
              <a:t>ах</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таатай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орчин</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нөхцөлийг</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бүрдүүлэх</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хүнсний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аюулгүй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байдлыг</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хангах</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амьдрах</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орчин</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орон</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байрны</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аюулгүй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нөхцөлийг</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баталгаажуулах</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гэмт</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хэрэг</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халдлагын</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золиос</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болохоос</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хамгаалах</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нь</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хүний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аюулгүй</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байдлыг</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хангах</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үндэс</a:t>
            </a:r>
            <a:r>
              <a:rPr lang="en-US" sz="2000" b="1" dirty="0">
                <a:solidFill>
                  <a:schemeClr val="bg2">
                    <a:lumMod val="10000"/>
                  </a:schemeClr>
                </a:solidFill>
                <a:latin typeface="Arial" panose="020B0604020202020204" pitchFamily="34" charset="0"/>
                <a:cs typeface="Arial" panose="020B0604020202020204" pitchFamily="34" charset="0"/>
              </a:rPr>
              <a:t> мөн</a:t>
            </a:r>
            <a:r>
              <a:rPr lang="en-US" sz="2000" b="1" baseline="30000" dirty="0">
                <a:solidFill>
                  <a:schemeClr val="bg2">
                    <a:lumMod val="10000"/>
                  </a:schemeClr>
                </a:solidFill>
                <a:latin typeface="Arial" panose="020B0604020202020204" pitchFamily="34" charset="0"/>
                <a:cs typeface="Arial" panose="020B0604020202020204" pitchFamily="34" charset="0"/>
              </a:rPr>
              <a:t>,г4</a:t>
            </a:r>
            <a:r>
              <a:rPr lang="mn-MN" sz="2000" dirty="0">
                <a:solidFill>
                  <a:schemeClr val="bg2">
                    <a:lumMod val="10000"/>
                  </a:schemeClr>
                </a:solidFill>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гэж тус тус тодорхойлжээ.</a:t>
            </a:r>
            <a:endParaRPr lang="en-US" sz="2000" b="1" i="1"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Шинэ </a:t>
            </a:r>
            <a:r>
              <a:rPr lang="mn-MN" sz="2000" dirty="0">
                <a:latin typeface="Arial" panose="020B0604020202020204" pitchFamily="34" charset="0"/>
                <a:cs typeface="Arial" panose="020B0604020202020204" pitchFamily="34" charset="0"/>
              </a:rPr>
              <a:t>үзэл баримтлалын агуулга нь хурдтай хувиран өөрчлөгдөж байгаа аюулгүй байдлын орчинд аюулгүй байдлын асуудал шинэ утга агуулгаар, улам баяжин Улсын Их хурлын тогтоолоор баталсанд ач холбогдол нь оршино.</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Иргэдийнхээ </a:t>
            </a:r>
            <a:r>
              <a:rPr lang="mn-MN" sz="2000" dirty="0">
                <a:latin typeface="Arial" panose="020B0604020202020204" pitchFamily="34" charset="0"/>
                <a:cs typeface="Arial" panose="020B0604020202020204" pitchFamily="34" charset="0"/>
              </a:rPr>
              <a:t>амгалан тайван, айх аюулгүй аж төрөх, ажиллаж хөдөлмөрлөх нөхцөлийг бүрдүүлж гэмт хэрэгтэй тэмцэх, нийтийн хэв журмыг сахиулах, олон нийтийн аюулгүй байдлыг хангах нь цагдаагийн байгууллагын хуулиар хүлээсэн үндсэн чиг үүрэг юм.</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Үндэсний </a:t>
            </a:r>
            <a:r>
              <a:rPr lang="mn-MN" sz="2000" dirty="0">
                <a:latin typeface="Arial" panose="020B0604020202020204" pitchFamily="34" charset="0"/>
                <a:cs typeface="Arial" panose="020B0604020202020204" pitchFamily="34" charset="0"/>
              </a:rPr>
              <a:t>аюулгүй байдлыг тогтолцоо /систем/ гэж үзвэл цагдаагийн байгууллагын аюулгүй байдал нь түүний нэг хэсэг дэд тогтолцоо гэж ойлгож </a:t>
            </a:r>
            <a:r>
              <a:rPr lang="en-US" sz="2000" dirty="0" err="1">
                <a:latin typeface="Arial" panose="020B0604020202020204" pitchFamily="34" charset="0"/>
                <a:cs typeface="Arial" panose="020B0604020202020204" pitchFamily="34" charset="0"/>
              </a:rPr>
              <a:t>болно</a:t>
            </a:r>
            <a:r>
              <a:rPr lang="en-US" sz="2000" dirty="0">
                <a:latin typeface="Arial" panose="020B0604020202020204" pitchFamily="34" charset="0"/>
                <a:cs typeface="Arial" panose="020B0604020202020204" pitchFamily="34" charset="0"/>
              </a:rPr>
              <a:t>.</a:t>
            </a:r>
          </a:p>
          <a:p>
            <a:pPr algn="just"/>
            <a:r>
              <a:rPr lang="en-US" sz="2000" dirty="0" err="1">
                <a:latin typeface="Arial" panose="020B0604020202020204" pitchFamily="34" charset="0"/>
                <a:cs typeface="Arial" panose="020B0604020202020204" pitchFamily="34" charset="0"/>
              </a:rPr>
              <a:t>Цагдаагийн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байгууллага</a:t>
            </a:r>
            <a:r>
              <a:rPr lang="en-US" sz="2000" dirty="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дотоод</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аюулгүй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байдлыг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хэр</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зэрэг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хангаж</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байгаагаас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шууд</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бусаар</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Үндэсний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аюулгүй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байдал</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хангах</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асуудалтай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холбоотой</a:t>
            </a:r>
            <a:r>
              <a:rPr lang="en-US" sz="2000"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65038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35459" y="420130"/>
            <a:ext cx="11219935" cy="6170140"/>
          </a:xfrm>
        </p:spPr>
        <p:txBody>
          <a:bodyPr/>
          <a:lstStyle/>
          <a:p>
            <a:pPr algn="just"/>
            <a:r>
              <a:rPr lang="en-US" sz="2400" dirty="0" smtClean="0">
                <a:latin typeface="Arial" panose="020B0604020202020204" pitchFamily="34" charset="0"/>
                <a:cs typeface="Arial" panose="020B0604020202020204" pitchFamily="34" charset="0"/>
              </a:rPr>
              <a:t>	</a:t>
            </a:r>
            <a:r>
              <a:rPr lang="en-US" sz="2400" dirty="0" err="1" smtClean="0">
                <a:solidFill>
                  <a:schemeClr val="bg2">
                    <a:lumMod val="10000"/>
                  </a:schemeClr>
                </a:solidFill>
                <a:latin typeface="Arial" panose="020B0604020202020204" pitchFamily="34" charset="0"/>
                <a:cs typeface="Arial" panose="020B0604020202020204" pitchFamily="34" charset="0"/>
              </a:rPr>
              <a:t>Цагдаагийн</a:t>
            </a:r>
            <a:r>
              <a:rPr lang="en-US" sz="2400" dirty="0" smtClean="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байгууллага</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хуулиар</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хүлээсэн</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үүргээ</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хэрэгжүүлэх</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чадавхиас</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үндэсний</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аюулгүй</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байдал</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шууд</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хамааралтай</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юм</a:t>
            </a:r>
            <a:r>
              <a:rPr lang="mn-MN" sz="2400" dirty="0">
                <a:solidFill>
                  <a:schemeClr val="bg2">
                    <a:lumMod val="10000"/>
                  </a:schemeClr>
                </a:solidFill>
                <a:latin typeface="Arial" panose="020B0604020202020204" pitchFamily="34" charset="0"/>
                <a:cs typeface="Arial" panose="020B0604020202020204" pitchFamily="34" charset="0"/>
              </a:rPr>
              <a:t>.</a:t>
            </a:r>
            <a:endParaRPr lang="en-US" sz="2400" dirty="0">
              <a:solidFill>
                <a:schemeClr val="bg2">
                  <a:lumMod val="10000"/>
                </a:schemeClr>
              </a:solidFill>
              <a:latin typeface="Arial" panose="020B0604020202020204" pitchFamily="34" charset="0"/>
              <a:cs typeface="Arial" panose="020B0604020202020204" pitchFamily="34" charset="0"/>
            </a:endParaRPr>
          </a:p>
          <a:p>
            <a:pPr algn="just"/>
            <a:r>
              <a:rPr lang="en-US" sz="2400" dirty="0" smtClean="0">
                <a:solidFill>
                  <a:schemeClr val="bg2">
                    <a:lumMod val="10000"/>
                  </a:schemeClr>
                </a:solidFill>
                <a:latin typeface="Arial" panose="020B0604020202020204" pitchFamily="34" charset="0"/>
                <a:cs typeface="Arial" panose="020B0604020202020204" pitchFamily="34" charset="0"/>
              </a:rPr>
              <a:t>	</a:t>
            </a:r>
            <a:r>
              <a:rPr lang="mn-MN" sz="2400" dirty="0" smtClean="0">
                <a:solidFill>
                  <a:schemeClr val="bg2">
                    <a:lumMod val="10000"/>
                  </a:schemeClr>
                </a:solidFill>
                <a:latin typeface="Arial" panose="020B0604020202020204" pitchFamily="34" charset="0"/>
                <a:cs typeface="Arial" panose="020B0604020202020204" pitchFamily="34" charset="0"/>
              </a:rPr>
              <a:t>Гэмт </a:t>
            </a:r>
            <a:r>
              <a:rPr lang="mn-MN" sz="2400" dirty="0">
                <a:solidFill>
                  <a:schemeClr val="bg2">
                    <a:lumMod val="10000"/>
                  </a:schemeClr>
                </a:solidFill>
                <a:latin typeface="Arial" panose="020B0604020202020204" pitchFamily="34" charset="0"/>
                <a:cs typeface="Arial" panose="020B0604020202020204" pitchFamily="34" charset="0"/>
              </a:rPr>
              <a:t>хэрэгтэй тэмцэх, нийтийн хэв журам сахиулах, олон нийтийн аюулгүй байдлыг хангах үйл ажиллагаа нь эцсийн үр дүндээ үндэсний аюулгүй байдал хангаж байгаа явдал юм.</a:t>
            </a:r>
            <a:endParaRPr lang="en-US" sz="2400" dirty="0">
              <a:solidFill>
                <a:schemeClr val="bg2">
                  <a:lumMod val="10000"/>
                </a:schemeClr>
              </a:solidFill>
              <a:latin typeface="Arial" panose="020B0604020202020204" pitchFamily="34" charset="0"/>
              <a:cs typeface="Arial" panose="020B0604020202020204" pitchFamily="34" charset="0"/>
            </a:endParaRPr>
          </a:p>
          <a:p>
            <a:pPr algn="just"/>
            <a:r>
              <a:rPr lang="en-US" sz="2400" b="1" dirty="0" smtClean="0">
                <a:solidFill>
                  <a:schemeClr val="bg2">
                    <a:lumMod val="10000"/>
                  </a:schemeClr>
                </a:solidFill>
                <a:latin typeface="Arial" panose="020B0604020202020204" pitchFamily="34" charset="0"/>
                <a:cs typeface="Arial" panose="020B0604020202020204" pitchFamily="34" charset="0"/>
              </a:rPr>
              <a:t>	</a:t>
            </a:r>
            <a:r>
              <a:rPr lang="mn-MN" sz="2400" b="1" dirty="0" smtClean="0">
                <a:solidFill>
                  <a:schemeClr val="bg2">
                    <a:lumMod val="10000"/>
                  </a:schemeClr>
                </a:solidFill>
                <a:latin typeface="Arial" panose="020B0604020202020204" pitchFamily="34" charset="0"/>
                <a:cs typeface="Arial" panose="020B0604020202020204" pitchFamily="34" charset="0"/>
              </a:rPr>
              <a:t>Цагдаагийн </a:t>
            </a:r>
            <a:r>
              <a:rPr lang="mn-MN" sz="2400" b="1" dirty="0">
                <a:solidFill>
                  <a:schemeClr val="bg2">
                    <a:lumMod val="10000"/>
                  </a:schemeClr>
                </a:solidFill>
                <a:latin typeface="Arial" panose="020B0604020202020204" pitchFamily="34" charset="0"/>
                <a:cs typeface="Arial" panose="020B0604020202020204" pitchFamily="34" charset="0"/>
              </a:rPr>
              <a:t>байгууллагын аюулгүй байдал гэдэг нь</a:t>
            </a:r>
            <a:r>
              <a:rPr lang="mn-MN" sz="2400" dirty="0">
                <a:solidFill>
                  <a:schemeClr val="bg2">
                    <a:lumMod val="10000"/>
                  </a:schemeClr>
                </a:solidFill>
                <a:latin typeface="Arial" panose="020B0604020202020204" pitchFamily="34" charset="0"/>
                <a:cs typeface="Arial" panose="020B0604020202020204" pitchFamily="34" charset="0"/>
              </a:rPr>
              <a:t> гэмт хэрэгтэй тэмцэх, нийтийн хэв журам хамгаалах, олон нийтийн аюулгүй байдлыг хангах хуулиар хүлээсэн үүргээ хэрэгжүүлэх чадавхийг тодорхойлж болно.</a:t>
            </a:r>
            <a:endParaRPr lang="en-US" sz="2400" dirty="0">
              <a:solidFill>
                <a:schemeClr val="bg2">
                  <a:lumMod val="10000"/>
                </a:schemeClr>
              </a:solidFill>
              <a:latin typeface="Arial" panose="020B0604020202020204" pitchFamily="34" charset="0"/>
              <a:cs typeface="Arial" panose="020B0604020202020204" pitchFamily="34" charset="0"/>
            </a:endParaRPr>
          </a:p>
          <a:p>
            <a:pPr algn="just"/>
            <a:r>
              <a:rPr lang="mn-MN" sz="2400" dirty="0">
                <a:solidFill>
                  <a:schemeClr val="bg2">
                    <a:lumMod val="10000"/>
                  </a:schemeClr>
                </a:solidFill>
                <a:latin typeface="Arial" panose="020B0604020202020204" pitchFamily="34" charset="0"/>
                <a:cs typeface="Arial" panose="020B0604020202020204" pitchFamily="34" charset="0"/>
              </a:rPr>
              <a:t>Улмаар энэ чадавхид нөлөөлөх сөрөг хүчин зүйлийг “аюул” хэмээн үзэх жишиг хандлага байна.</a:t>
            </a:r>
            <a:endParaRPr lang="en-US" sz="2400" dirty="0">
              <a:solidFill>
                <a:schemeClr val="bg2">
                  <a:lumMod val="10000"/>
                </a:schemeClr>
              </a:solidFill>
              <a:latin typeface="Arial" panose="020B0604020202020204" pitchFamily="34" charset="0"/>
              <a:cs typeface="Arial" panose="020B0604020202020204" pitchFamily="34" charset="0"/>
            </a:endParaRPr>
          </a:p>
          <a:p>
            <a:pPr algn="just"/>
            <a:r>
              <a:rPr lang="en-US" sz="2400" b="1" dirty="0" smtClean="0">
                <a:solidFill>
                  <a:schemeClr val="bg2">
                    <a:lumMod val="10000"/>
                  </a:schemeClr>
                </a:solidFill>
                <a:latin typeface="Arial" panose="020B0604020202020204" pitchFamily="34" charset="0"/>
                <a:cs typeface="Arial" panose="020B0604020202020204" pitchFamily="34" charset="0"/>
              </a:rPr>
              <a:t>	</a:t>
            </a:r>
            <a:r>
              <a:rPr lang="mn-MN" sz="2400" b="1" dirty="0" smtClean="0">
                <a:solidFill>
                  <a:schemeClr val="bg2">
                    <a:lumMod val="10000"/>
                  </a:schemeClr>
                </a:solidFill>
                <a:latin typeface="Arial" panose="020B0604020202020204" pitchFamily="34" charset="0"/>
                <a:cs typeface="Arial" panose="020B0604020202020204" pitchFamily="34" charset="0"/>
              </a:rPr>
              <a:t>Сөрөг </a:t>
            </a:r>
            <a:r>
              <a:rPr lang="mn-MN" sz="2400" b="1" dirty="0">
                <a:solidFill>
                  <a:schemeClr val="bg2">
                    <a:lumMod val="10000"/>
                  </a:schemeClr>
                </a:solidFill>
                <a:latin typeface="Arial" panose="020B0604020202020204" pitchFamily="34" charset="0"/>
                <a:cs typeface="Arial" panose="020B0604020202020204" pitchFamily="34" charset="0"/>
              </a:rPr>
              <a:t>хүчин зүйлийг</a:t>
            </a:r>
            <a:r>
              <a:rPr lang="mn-MN" sz="2400" dirty="0">
                <a:solidFill>
                  <a:schemeClr val="bg2">
                    <a:lumMod val="10000"/>
                  </a:schemeClr>
                </a:solidFill>
                <a:latin typeface="Arial" panose="020B0604020202020204" pitchFamily="34" charset="0"/>
                <a:cs typeface="Arial" panose="020B0604020202020204" pitchFamily="34" charset="0"/>
              </a:rPr>
              <a:t> эх сурвалжаар нь гадаад, дотоод орчны, цаг хугацааны хувьд гэнэтийн, тодорхой хугацааны гэж ангилж авч үзсэн байн</a:t>
            </a:r>
            <a:r>
              <a:rPr lang="mn-MN" sz="2400" dirty="0">
                <a:latin typeface="Arial" panose="020B0604020202020204" pitchFamily="34" charset="0"/>
                <a:cs typeface="Arial" panose="020B0604020202020204" pitchFamily="34" charset="0"/>
              </a:rPr>
              <a:t>а.</a:t>
            </a:r>
            <a:endParaRPr lang="en-US" sz="2400" dirty="0">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796981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411892" y="1499286"/>
            <a:ext cx="11277600" cy="5049794"/>
          </a:xfrm>
        </p:spPr>
        <p:txBody>
          <a:bodyPr/>
          <a:lstStyle/>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Улс төр, нийгмийн тогтворгүй байдал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Улс төр, бизнесийн бүлэглэлийн нөлөөлөл</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Эдийн засгийн хөгжил, баян ядуугийн зааг ялгаа</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Иргэд, аж ахуйн нэгж байгууллагаас явуулж байгаа хууль бус ажиллагаа</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Урьд нь бүртгэгдэж байгаагүй шинэ төрлийн гэмт хэргийн гаралт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Хууль тогтоомжийн боловсронгуй бус байдал </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Иргэдийн дунд цагдаагийн байгууллагын нэр хүнд унасан.</a:t>
            </a:r>
            <a:endParaRPr lang="en-US" sz="2000" dirty="0">
              <a:latin typeface="Arial" panose="020B0604020202020204" pitchFamily="34" charset="0"/>
              <a:cs typeface="Arial" panose="020B0604020202020204" pitchFamily="34" charset="0"/>
            </a:endParaRPr>
          </a:p>
          <a:p>
            <a:pPr algn="just">
              <a:spcBef>
                <a:spcPts val="0"/>
              </a:spcBef>
            </a:pPr>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Нийгмийн ихэнх хэсэгт хуулийг үл хүндэтгэх үзэл давамгайлсан авлига өргөн дэлгэрсэн, нийгмийн үнэт зүйл алдагдсан байдал.</a:t>
            </a:r>
            <a:endParaRPr lang="en-US" sz="2000" dirty="0">
              <a:latin typeface="Arial" panose="020B0604020202020204" pitchFamily="34" charset="0"/>
              <a:cs typeface="Arial" panose="020B0604020202020204" pitchFamily="34" charset="0"/>
            </a:endParaRPr>
          </a:p>
          <a:p>
            <a:pPr algn="just">
              <a:spcBef>
                <a:spcPts val="0"/>
              </a:spcBef>
            </a:pPr>
            <a:r>
              <a:rPr lang="mn-MN" sz="2000" dirty="0">
                <a:latin typeface="Arial" panose="020B0604020202020204" pitchFamily="34" charset="0"/>
                <a:cs typeface="Arial" panose="020B0604020202020204" pitchFamily="34" charset="0"/>
              </a:rPr>
              <a:t> 	- Төрийн засаглах чадавхиас нийгэмд төрийн албаны нэр хүнд унасан.</a:t>
            </a:r>
            <a:endParaRPr lang="en-US" sz="2000" dirty="0">
              <a:latin typeface="Arial" panose="020B0604020202020204" pitchFamily="34" charset="0"/>
              <a:cs typeface="Arial" panose="020B0604020202020204" pitchFamily="34" charset="0"/>
            </a:endParaRPr>
          </a:p>
          <a:p>
            <a:pPr algn="just">
              <a:spcBef>
                <a:spcPts val="0"/>
              </a:spcBef>
            </a:pPr>
            <a:r>
              <a:rPr lang="mn-MN" sz="2000" dirty="0">
                <a:latin typeface="Arial" panose="020B0604020202020204" pitchFamily="34" charset="0"/>
                <a:cs typeface="Arial" panose="020B0604020202020204" pitchFamily="34" charset="0"/>
              </a:rPr>
              <a:t> 	- Иргэд зохион байгуулалтад орж өөрсдийн зөв гэж үзсэн үйлдлийг хүч түрэмгийлэн хэрэгжүүлэх, нийгмийн дэг журмыг бүлэглэн зохион байгуулалттайгаар зөрчих хандлагатай болсон.</a:t>
            </a:r>
            <a:endParaRPr lang="en-US" sz="2000" dirty="0">
              <a:latin typeface="Arial" panose="020B0604020202020204" pitchFamily="34" charset="0"/>
              <a:cs typeface="Arial" panose="020B0604020202020204" pitchFamily="34" charset="0"/>
            </a:endParaRPr>
          </a:p>
          <a:p>
            <a:endParaRPr lang="en-US" dirty="0"/>
          </a:p>
        </p:txBody>
      </p:sp>
      <p:sp>
        <p:nvSpPr>
          <p:cNvPr id="6" name="Rounded Rectangle 5"/>
          <p:cNvSpPr/>
          <p:nvPr/>
        </p:nvSpPr>
        <p:spPr>
          <a:xfrm>
            <a:off x="1326292" y="469556"/>
            <a:ext cx="10149016" cy="10297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400" dirty="0">
                <a:solidFill>
                  <a:schemeClr val="bg2">
                    <a:lumMod val="10000"/>
                  </a:schemeClr>
                </a:solidFill>
                <a:latin typeface="Arial" panose="020B0604020202020204" pitchFamily="34" charset="0"/>
                <a:cs typeface="Arial" panose="020B0604020202020204" pitchFamily="34" charset="0"/>
              </a:rPr>
              <a:t>Цагдаагийн байгууллага, алба хаагчийн аюулгүй байдалд </a:t>
            </a:r>
          </a:p>
          <a:p>
            <a:pPr algn="ctr"/>
            <a:r>
              <a:rPr lang="mn-MN" sz="2400" dirty="0">
                <a:solidFill>
                  <a:schemeClr val="bg2">
                    <a:lumMod val="10000"/>
                  </a:schemeClr>
                </a:solidFill>
                <a:latin typeface="Arial" panose="020B0604020202020204" pitchFamily="34" charset="0"/>
                <a:cs typeface="Arial" panose="020B0604020202020204" pitchFamily="34" charset="0"/>
              </a:rPr>
              <a:t>нөлөөлөх гадаад орчны хүчин зүйлст:</a:t>
            </a: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9431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683742" y="593124"/>
            <a:ext cx="11005750" cy="5585254"/>
          </a:xfrm>
        </p:spPr>
        <p:txBody>
          <a:bodyPr>
            <a:normAutofit/>
          </a:bodyPr>
          <a:lstStyle/>
          <a:p>
            <a:pPr algn="just"/>
            <a:r>
              <a:rPr lang="en-US" dirty="0" smtClean="0"/>
              <a:t>	</a:t>
            </a:r>
            <a:r>
              <a:rPr lang="mn-MN" sz="2000" dirty="0" smtClean="0"/>
              <a:t>- </a:t>
            </a:r>
            <a:r>
              <a:rPr lang="mn-MN" sz="2000" dirty="0">
                <a:latin typeface="Arial" panose="020B0604020202020204" pitchFamily="34" charset="0"/>
                <a:cs typeface="Arial" panose="020B0604020202020204" pitchFamily="34" charset="0"/>
              </a:rPr>
              <a:t>Олон нийтийн хэвлэл, мэдээллийн хэрэгслүүд нь илт нэг талыг барьж цагдаагийн алба хаагчийн хууль, ёс зүй зөрчсөн талаар андуу ташаа, бодит бус мэдээлэл тараах,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Шүүх засаглалд иргэд үл итгэх болж, эрх мэдэл, эд хөрөнгө, танил талтай нэгэнд үйлчилдэг болтлоо шүүх, прокурор, хууль хяналтын байгууллагын ажилтан ёс зүйн доройтолд орсныг олон нийт, тэр дундаа эрх ашиг нь хөндөгдсөн хэсэг хурцаар шүүмжлэх болсон нь шударга ёсыг хүсэх нийгмийн сэтгэл зүйд бухимдлын хүчин зүйл болох,</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Цагдаагийн алба хаагч нарын нийгэм, эдийн засаг, эрх зүйн баталгаа хангалтгүй</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Гэнэтийн байгалийн аюулт үзэгдэл, гамшиг, техникийн осол,</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-Гүйцэтгэх </a:t>
            </a:r>
            <a:r>
              <a:rPr lang="mn-MN" sz="2000" dirty="0">
                <a:latin typeface="Arial" panose="020B0604020202020204" pitchFamily="34" charset="0"/>
                <a:cs typeface="Arial" panose="020B0604020202020204" pitchFamily="34" charset="0"/>
              </a:rPr>
              <a:t>ажил, хэрэг бүртгэлт, мөрдөн байцаалтын ажилд үзүүлж буй хүндрэл бэрхшээл.</a:t>
            </a:r>
            <a:endParaRPr lang="en-US" sz="2000" dirty="0">
              <a:latin typeface="Arial" panose="020B0604020202020204" pitchFamily="34" charset="0"/>
              <a:cs typeface="Arial" panose="020B0604020202020204" pitchFamily="34" charset="0"/>
            </a:endParaRPr>
          </a:p>
          <a:p>
            <a:endParaRPr lang="en-US" sz="2000" dirty="0"/>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58772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70702" y="1359243"/>
            <a:ext cx="11442355" cy="5231027"/>
          </a:xfrm>
        </p:spPr>
        <p:txBody>
          <a:bodyPr>
            <a:normAutofit/>
          </a:bodyPr>
          <a:lstStyle/>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Алба хаагчдын ёс зүй, сахилга, хариуцлага суларсны улмаас гэмт хэрэг, зөрчил үйлдэх, өртөх,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Байгууллага, хувь хүний нууц, хэрэг бүртгэлт, мөрдөн байцаалтын явцыг бусдад санаатай, санамсаргүйгээр задруулах, учрах хор уршгийг бүрэн ухамсарлахгүй байх.</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Боловсон хүчнийг судлах, шилж сонгох, ажлын байранд томилох,  албан тушаал дэвшүүлэх,  хүний нөөцийн бодлогыг хэрэгжүүлэхэд чиглэсэн удирдлага, зохион байгуулалт, хүний нөөцийн бодлого алдагдсан.</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Бүх шатны дарга нарын дотоод хяналт, хариуцлага сул зэрэг бидний дотоод үйл ажиллагаатай холбоотой алдаанууд юм.</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Авлига, ашиг сонирхлын зөрчил үүсэх зэрэг хүчин зүйлүүд нөлөөлж байна</a:t>
            </a:r>
            <a:r>
              <a:rPr lang="mn-MN"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Аюулгүй </a:t>
            </a:r>
            <a:r>
              <a:rPr lang="mn-MN" dirty="0">
                <a:latin typeface="Arial" panose="020B0604020202020204" pitchFamily="34" charset="0"/>
                <a:cs typeface="Arial" panose="020B0604020202020204" pitchFamily="34" charset="0"/>
              </a:rPr>
              <a:t>байдлыг бүрдүүлэгч олон талт жижиг бүрэлдэхүүн хэсгүүдийг нэгтгэн зохион байгуулж, нэг тогтолцоонд оруулснаар сая л аюулгүй байдлыг зохих түвшинд нь хангах бололцоо бий болдгийг санах хэрэгтэй. </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a:t>
            </a:r>
            <a:endParaRPr lang="en-US" dirty="0"/>
          </a:p>
        </p:txBody>
      </p:sp>
      <p:sp>
        <p:nvSpPr>
          <p:cNvPr id="5" name="Rectangle 4"/>
          <p:cNvSpPr/>
          <p:nvPr/>
        </p:nvSpPr>
        <p:spPr>
          <a:xfrm>
            <a:off x="856734" y="345989"/>
            <a:ext cx="10470292" cy="83099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mn-MN" sz="2400" b="1" dirty="0">
                <a:solidFill>
                  <a:schemeClr val="bg2">
                    <a:lumMod val="10000"/>
                  </a:schemeClr>
                </a:solidFill>
                <a:latin typeface="Arial" panose="020B0604020202020204" pitchFamily="34" charset="0"/>
                <a:cs typeface="Arial" panose="020B0604020202020204" pitchFamily="34" charset="0"/>
              </a:rPr>
              <a:t>Цагдаагийн байгууллагын аюулгүй байдалд </a:t>
            </a:r>
            <a:endParaRPr lang="en-US" sz="2400" b="1" dirty="0" smtClean="0">
              <a:solidFill>
                <a:schemeClr val="bg2">
                  <a:lumMod val="10000"/>
                </a:schemeClr>
              </a:solidFill>
              <a:latin typeface="Arial" panose="020B0604020202020204" pitchFamily="34" charset="0"/>
              <a:cs typeface="Arial" panose="020B0604020202020204" pitchFamily="34" charset="0"/>
            </a:endParaRPr>
          </a:p>
          <a:p>
            <a:pPr algn="ctr"/>
            <a:r>
              <a:rPr lang="mn-MN" sz="2400" b="1" dirty="0" smtClean="0">
                <a:solidFill>
                  <a:schemeClr val="bg2">
                    <a:lumMod val="10000"/>
                  </a:schemeClr>
                </a:solidFill>
                <a:latin typeface="Arial" panose="020B0604020202020204" pitchFamily="34" charset="0"/>
                <a:cs typeface="Arial" panose="020B0604020202020204" pitchFamily="34" charset="0"/>
              </a:rPr>
              <a:t>нөлөөлөх </a:t>
            </a:r>
            <a:r>
              <a:rPr lang="mn-MN" sz="2400" b="1" dirty="0">
                <a:solidFill>
                  <a:schemeClr val="bg2">
                    <a:lumMod val="10000"/>
                  </a:schemeClr>
                </a:solidFill>
                <a:latin typeface="Arial" panose="020B0604020202020204" pitchFamily="34" charset="0"/>
                <a:cs typeface="Arial" panose="020B0604020202020204" pitchFamily="34" charset="0"/>
              </a:rPr>
              <a:t>дотоод орчны сөрөг хүчин зүйлст:</a:t>
            </a: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4482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TotalTime>
  <Words>233</Words>
  <Application>Microsoft Office PowerPoint</Application>
  <PresentationFormat>Widescreen</PresentationFormat>
  <Paragraphs>226</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Retrospect</vt:lpstr>
      <vt:lpstr>АЛБА ХААГЧИЙН АЮУЛГҮЙ БАЙДАЛ</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3.Алба хаагч бүр аюулгүй байдлаа хангахад  анхаарвал зохих хүчин зүйлс: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Шаравнямбуу.Ж д/х ЦЕГ, ДХАБХГ</dc:creator>
  <cp:lastModifiedBy>Тогос.Ц ТЗЦХ</cp:lastModifiedBy>
  <cp:revision>10</cp:revision>
  <cp:lastPrinted>2017-01-06T02:44:22Z</cp:lastPrinted>
  <dcterms:created xsi:type="dcterms:W3CDTF">2015-12-15T09:36:49Z</dcterms:created>
  <dcterms:modified xsi:type="dcterms:W3CDTF">2017-01-06T02:46:08Z</dcterms:modified>
</cp:coreProperties>
</file>