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64" r:id="rId4"/>
    <p:sldId id="258" r:id="rId5"/>
    <p:sldId id="259" r:id="rId6"/>
    <p:sldId id="260" r:id="rId7"/>
    <p:sldId id="261"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7E154-2AA5-4A4C-81B1-B56D353A6599}" type="slidenum">
              <a:rPr lang="en-US" smtClean="0"/>
              <a:t>‹#›</a:t>
            </a:fld>
            <a:endParaRPr lang="en-US"/>
          </a:p>
        </p:txBody>
      </p:sp>
    </p:spTree>
    <p:extLst>
      <p:ext uri="{BB962C8B-B14F-4D97-AF65-F5344CB8AC3E}">
        <p14:creationId xmlns:p14="http://schemas.microsoft.com/office/powerpoint/2010/main" val="30299617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2DD279-1BEF-420B-8E58-F237E7D6640C}" type="slidenum">
              <a:rPr lang="en-US" smtClean="0"/>
              <a:t>‹#›</a:t>
            </a:fld>
            <a:endParaRPr lang="en-US"/>
          </a:p>
        </p:txBody>
      </p:sp>
    </p:spTree>
    <p:extLst>
      <p:ext uri="{BB962C8B-B14F-4D97-AF65-F5344CB8AC3E}">
        <p14:creationId xmlns:p14="http://schemas.microsoft.com/office/powerpoint/2010/main" val="382681083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2DD279-1BEF-420B-8E58-F237E7D6640C}"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59833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E848D4-0FFF-468D-AA2B-65328AC08C9B}"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848D4-0FFF-468D-AA2B-65328AC08C9B}"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848D4-0FFF-468D-AA2B-65328AC08C9B}"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848D4-0FFF-468D-AA2B-65328AC08C9B}"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848D4-0FFF-468D-AA2B-65328AC08C9B}" type="datetimeFigureOut">
              <a:rPr lang="en-US" smtClean="0"/>
              <a:pPr/>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E848D4-0FFF-468D-AA2B-65328AC08C9B}" type="datetimeFigureOut">
              <a:rPr lang="en-US" smtClean="0"/>
              <a:pPr/>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848D4-0FFF-468D-AA2B-65328AC08C9B}" type="datetimeFigureOut">
              <a:rPr lang="en-US" smtClean="0"/>
              <a:pPr/>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848D4-0FFF-468D-AA2B-65328AC08C9B}" type="datetimeFigureOut">
              <a:rPr lang="en-US" smtClean="0"/>
              <a:pPr/>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848D4-0FFF-468D-AA2B-65328AC08C9B}" type="datetimeFigureOut">
              <a:rPr lang="en-US" smtClean="0"/>
              <a:pPr/>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848D4-0FFF-468D-AA2B-65328AC08C9B}" type="datetimeFigureOut">
              <a:rPr lang="en-US" smtClean="0"/>
              <a:pPr/>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848D4-0FFF-468D-AA2B-65328AC08C9B}" type="datetimeFigureOut">
              <a:rPr lang="en-US" smtClean="0"/>
              <a:pPr/>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5945F-4719-45C5-8C94-F6BBA2AF94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848D4-0FFF-468D-AA2B-65328AC08C9B}" type="datetimeFigureOut">
              <a:rPr lang="en-US" smtClean="0"/>
              <a:pPr/>
              <a:t>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5945F-4719-45C5-8C94-F6BBA2AF94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4876800"/>
          </a:xfrm>
        </p:spPr>
        <p:txBody>
          <a:bodyPr/>
          <a:lstStyle/>
          <a:p>
            <a:r>
              <a:rPr lang="mn-MN" dirty="0" smtClean="0"/>
              <a:t>Шилэн дансны хуулийн хэрэгжилтийн 2015 оны тайлан</a:t>
            </a:r>
            <a:endParaRPr lang="en-US" dirty="0"/>
          </a:p>
        </p:txBody>
      </p:sp>
      <p:sp>
        <p:nvSpPr>
          <p:cNvPr id="3" name="Subtitle 2"/>
          <p:cNvSpPr>
            <a:spLocks noGrp="1"/>
          </p:cNvSpPr>
          <p:nvPr>
            <p:ph type="subTitle" idx="1"/>
          </p:nvPr>
        </p:nvSpPr>
        <p:spPr>
          <a:xfrm flipV="1">
            <a:off x="1371600" y="5638799"/>
            <a:ext cx="6400800" cy="45719"/>
          </a:xfrm>
        </p:spPr>
        <p:txBody>
          <a:bodyPr>
            <a:normAutofit fontScale="25000" lnSpcReduction="20000"/>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mn-MN" dirty="0" smtClean="0"/>
              <a:t>Анхаарал тавьсанд баярлалаа.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endParaRPr lang="mn-MN" dirty="0" smtClean="0"/>
          </a:p>
          <a:p>
            <a:pPr algn="just"/>
            <a:r>
              <a:rPr lang="mn-MN" sz="4400" dirty="0" smtClean="0"/>
              <a:t>МУ-ын Их Хурлаас 2014 оны 7 дугаар сарын 01-ний өдөр Шилэн дансны тухай хуулийг баталж, 2015 оны 01 дүгээр сарын 01-ний өдрөөс хүчин төгөлдөр мөрдөж эхэлсэн.</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Хуулийн зорилт</a:t>
            </a:r>
            <a:endParaRPr lang="en-US" dirty="0"/>
          </a:p>
        </p:txBody>
      </p:sp>
      <p:sp>
        <p:nvSpPr>
          <p:cNvPr id="3" name="Content Placeholder 2"/>
          <p:cNvSpPr>
            <a:spLocks noGrp="1"/>
          </p:cNvSpPr>
          <p:nvPr>
            <p:ph idx="1"/>
          </p:nvPr>
        </p:nvSpPr>
        <p:spPr/>
        <p:txBody>
          <a:bodyPr>
            <a:normAutofit/>
          </a:bodyPr>
          <a:lstStyle/>
          <a:p>
            <a:r>
              <a:rPr lang="mn-MN" sz="4400" dirty="0" smtClean="0"/>
              <a:t>Төсвийг үр ашигтай захиран зарцуулах</a:t>
            </a:r>
          </a:p>
          <a:p>
            <a:r>
              <a:rPr lang="mn-MN" sz="4400" dirty="0" smtClean="0"/>
              <a:t>Ил тод, нээлттэй үйл ажиллагаа</a:t>
            </a:r>
          </a:p>
          <a:p>
            <a:r>
              <a:rPr lang="mn-MN" sz="4400" dirty="0" smtClean="0"/>
              <a:t>Олон нийтийн хяналтыг бий болгох боломжоор хангах</a:t>
            </a:r>
            <a:endParaRPr lang="en-US"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algn="just"/>
            <a:r>
              <a:rPr lang="mn-MN" sz="4400" dirty="0" smtClean="0"/>
              <a:t>ЦЕГ-с ирсэн зөвлөмж үүргийн дагуу  2015 оны шилэн дансанд тавигдах  мэдээлэлүүдийг хэлтсийн вэб сайт болон шилэн дансны цахим хуудсанд зэрэг мэдээлж ажилласан.</a:t>
            </a:r>
            <a:endParaRPr 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n-MN" dirty="0" smtClean="0"/>
              <a:t>ҮҮНД:</a:t>
            </a:r>
            <a:endParaRPr lang="en-US" dirty="0"/>
          </a:p>
        </p:txBody>
      </p:sp>
      <p:sp>
        <p:nvSpPr>
          <p:cNvPr id="3" name="Content Placeholder 2"/>
          <p:cNvSpPr>
            <a:spLocks noGrp="1"/>
          </p:cNvSpPr>
          <p:nvPr>
            <p:ph idx="1"/>
          </p:nvPr>
        </p:nvSpPr>
        <p:spPr/>
        <p:txBody>
          <a:bodyPr/>
          <a:lstStyle/>
          <a:p>
            <a:r>
              <a:rPr lang="mn-MN" dirty="0" smtClean="0"/>
              <a:t>Төсвийн гүйцэтгэлийн сарын мэдээг сар бүрийн 8-ны дотор</a:t>
            </a:r>
          </a:p>
          <a:p>
            <a:r>
              <a:rPr lang="mn-MN" dirty="0" smtClean="0"/>
              <a:t>Цалингийн зардлаас бусад 5 сая төгрөгийн орлого, зарлагын гүйлгээг гүйлгээ тус бүрээр  гүйлгээний агуулга, хүлээн авагчийн нэрийн хамт</a:t>
            </a:r>
          </a:p>
          <a:p>
            <a:r>
              <a:rPr lang="mn-MN" dirty="0" smtClean="0"/>
              <a:t>Байгууллагын өмч хөрөнгөтэй холбоотой тушаал шийдвэрүүд</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fontScale="85000" lnSpcReduction="20000"/>
          </a:bodyPr>
          <a:lstStyle/>
          <a:p>
            <a:r>
              <a:rPr lang="mn-MN" dirty="0" smtClean="0"/>
              <a:t>Тодруулга өгөх албан тушаалтаны нэр утасны дугаарыг мэдээлсэн.</a:t>
            </a:r>
          </a:p>
          <a:p>
            <a:r>
              <a:rPr lang="mn-MN" dirty="0" smtClean="0"/>
              <a:t>Цагдаагийн байгууллагад хамааралгүй мэдээллийн талаар тайлбар оруулсан.</a:t>
            </a:r>
          </a:p>
          <a:p>
            <a:endParaRPr lang="mn-MN" dirty="0" smtClean="0"/>
          </a:p>
          <a:p>
            <a:pPr algn="just">
              <a:buNone/>
            </a:pPr>
            <a:r>
              <a:rPr lang="mn-MN" dirty="0"/>
              <a:t> </a:t>
            </a:r>
            <a:r>
              <a:rPr lang="mn-MN" dirty="0" smtClean="0"/>
              <a:t>Жилийн дүнгээр  харилцагч нэг байгууллагын дансанд  5 сая төгрөгөөс дээш үнийн дүн бүхий төлбөр хийгдсэн тохиолдолд энэ тухай тайлбарыг  ЦЕГ-ын ДХАБГ-ын Хяналт шинжилгээ, үнэлгээ, дотоод аудитын хэлтэст ирүүлж байх гэсэн ЦЕГ-ын 2015.02.02-ны зөвлөмжийн дагуу тайлбарыг явуулсан.</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lstStyle/>
          <a:p>
            <a:r>
              <a:rPr lang="mn-MN" dirty="0" smtClean="0"/>
              <a:t>Үүнд: Монгол – Оросын хувь нийлүүлсэн Улаанбаатар төмөр зам нийгэмлэгийн дансанд 1-12 сарын хооронд 55,530,878 төгрөгийн гүйлгээ хийгдсэн байна. Энэ нь байрны түрээсийн зардалд 38,551,200 төгрөг, гэрэл цахилгааны зардалд 8,819,978 төгрөг болон утасны төлбөр, дотоод албан томилолтын зардлууд багтсан байна.</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normAutofit fontScale="92500" lnSpcReduction="20000"/>
          </a:bodyPr>
          <a:lstStyle/>
          <a:p>
            <a:r>
              <a:rPr lang="mn-MN" dirty="0" smtClean="0"/>
              <a:t>Хэлтсийн вэб сайтанд  /</a:t>
            </a:r>
            <a:r>
              <a:rPr lang="en-US" dirty="0" smtClean="0"/>
              <a:t>www.railway.police.gov.mn / </a:t>
            </a:r>
            <a:r>
              <a:rPr lang="mn-MN" dirty="0" smtClean="0"/>
              <a:t>шилэн дансны тухай хууль, Монгол улсын Засгийн газрын 384 тогтоол, мэдээллийн ил тод байдлыг хангах журам, 2015 оны төсвийн тодотгосон хуваарь, 2014 оны жилийн эцсийн санхүүгийн тайлан, жилийн эцсийн санхүүгийн тайланд хийсэн аудитын дүгнэлт, 1-12 сар хүртэлх сарын мэдээ, төсвийн орлого, байгууллагын өмч хөрөнгөтэй холбоотой тушаал шийдвэрүүдийн жагсаалтыг  оруулсан.</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lstStyle/>
          <a:p>
            <a:pPr algn="just">
              <a:buNone/>
            </a:pPr>
            <a:r>
              <a:rPr lang="mn-MN" dirty="0" smtClean="0"/>
              <a:t>2016 оны 1 дүгээр 1-нээс эхлэн шилэн дансны цахим  программ өөрчлөгдсөн учраас 2015 оны мэдээллийг шинэ программд нөхөж оруулсан.</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311</Words>
  <Application>Microsoft Office PowerPoint</Application>
  <PresentationFormat>On-screen Show (4:3)</PresentationFormat>
  <Paragraphs>27</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Шилэн дансны хуулийн хэрэгжилтийн 2015 оны тайлан</vt:lpstr>
      <vt:lpstr>1</vt:lpstr>
      <vt:lpstr>Хуулийн зорилт</vt:lpstr>
      <vt:lpstr>3</vt:lpstr>
      <vt:lpstr>ҮҮНД:</vt:lpstr>
      <vt:lpstr>5</vt:lpstr>
      <vt:lpstr>6</vt:lpstr>
      <vt:lpstr>7</vt:lpstr>
      <vt:lpstr>8</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Шилэн дансны хуулийн хэрэгжилтийн 2015 оны тайлан</dc:title>
  <dc:creator>User</dc:creator>
  <cp:lastModifiedBy>Тогос.Ц ТЗЦХ</cp:lastModifiedBy>
  <cp:revision>12</cp:revision>
  <cp:lastPrinted>2017-01-06T04:23:37Z</cp:lastPrinted>
  <dcterms:created xsi:type="dcterms:W3CDTF">2016-02-29T05:51:32Z</dcterms:created>
  <dcterms:modified xsi:type="dcterms:W3CDTF">2017-01-06T04:27:24Z</dcterms:modified>
</cp:coreProperties>
</file>