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6"/>
  </p:notesMasterIdLst>
  <p:handoutMasterIdLst>
    <p:handoutMasterId r:id="rId17"/>
  </p:handoutMasterIdLst>
  <p:sldIdLst>
    <p:sldId id="257" r:id="rId2"/>
    <p:sldId id="301" r:id="rId3"/>
    <p:sldId id="300" r:id="rId4"/>
    <p:sldId id="303" r:id="rId5"/>
    <p:sldId id="304" r:id="rId6"/>
    <p:sldId id="302" r:id="rId7"/>
    <p:sldId id="297" r:id="rId8"/>
    <p:sldId id="305" r:id="rId9"/>
    <p:sldId id="306" r:id="rId10"/>
    <p:sldId id="307" r:id="rId11"/>
    <p:sldId id="308" r:id="rId12"/>
    <p:sldId id="309" r:id="rId13"/>
    <p:sldId id="311" r:id="rId14"/>
    <p:sldId id="281" r:id="rId15"/>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7.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2013</c:v>
                </c:pt>
              </c:strCache>
            </c:strRef>
          </c:tx>
          <c:invertIfNegative val="0"/>
          <c:dLbls>
            <c:dLbl>
              <c:idx val="0"/>
              <c:layout>
                <c:manualLayout>
                  <c:x val="-1.7572763231691126E-2"/>
                  <c:y val="-9.37500000000003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572763231691164E-2"/>
                  <c:y val="-6.25000000000013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52529247965679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7626462398284642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Бусдын эд хөрөнгийг хулгайлах</c:v>
                </c:pt>
                <c:pt idx="1">
                  <c:v>Бусдын эд хөрөнгийг булаах</c:v>
                </c:pt>
                <c:pt idx="2">
                  <c:v>Бусдын эд хөрөнгийг дээрэмдэх</c:v>
                </c:pt>
                <c:pt idx="3">
                  <c:v>Бусдын эд хөрөнгийг завших үрэгдүүлэх</c:v>
                </c:pt>
              </c:strCache>
            </c:strRef>
          </c:cat>
          <c:val>
            <c:numRef>
              <c:f>Sheet1!$B$2:$B$5</c:f>
              <c:numCache>
                <c:formatCode>General</c:formatCode>
                <c:ptCount val="4"/>
                <c:pt idx="0">
                  <c:v>7884</c:v>
                </c:pt>
                <c:pt idx="1">
                  <c:v>227</c:v>
                </c:pt>
                <c:pt idx="2">
                  <c:v>620</c:v>
                </c:pt>
                <c:pt idx="3">
                  <c:v>326</c:v>
                </c:pt>
              </c:numCache>
            </c:numRef>
          </c:val>
        </c:ser>
        <c:ser>
          <c:idx val="1"/>
          <c:order val="1"/>
          <c:tx>
            <c:strRef>
              <c:f>Sheet1!$C$1</c:f>
              <c:strCache>
                <c:ptCount val="1"/>
                <c:pt idx="0">
                  <c:v>2014</c:v>
                </c:pt>
              </c:strCache>
            </c:strRef>
          </c:tx>
          <c:invertIfNegative val="0"/>
          <c:dLbls>
            <c:dLbl>
              <c:idx val="0"/>
              <c:layout>
                <c:manualLayout>
                  <c:x val="3.1240467967450909E-2"/>
                  <c:y val="-6.250000000000010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240467967450909E-2"/>
                  <c:y val="-9.375000000000032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287938719485266E-2"/>
                  <c:y val="-1.87500000000000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3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Бусдын эд хөрөнгийг хулгайлах</c:v>
                </c:pt>
                <c:pt idx="1">
                  <c:v>Бусдын эд хөрөнгийг булаах</c:v>
                </c:pt>
                <c:pt idx="2">
                  <c:v>Бусдын эд хөрөнгийг дээрэмдэх</c:v>
                </c:pt>
                <c:pt idx="3">
                  <c:v>Бусдын эд хөрөнгийг завших үрэгдүүлэх</c:v>
                </c:pt>
              </c:strCache>
            </c:strRef>
          </c:cat>
          <c:val>
            <c:numRef>
              <c:f>Sheet1!$C$2:$C$5</c:f>
              <c:numCache>
                <c:formatCode>General</c:formatCode>
                <c:ptCount val="4"/>
                <c:pt idx="0">
                  <c:v>8424</c:v>
                </c:pt>
                <c:pt idx="1">
                  <c:v>245</c:v>
                </c:pt>
                <c:pt idx="2">
                  <c:v>686</c:v>
                </c:pt>
                <c:pt idx="3">
                  <c:v>297</c:v>
                </c:pt>
              </c:numCache>
            </c:numRef>
          </c:val>
        </c:ser>
        <c:dLbls>
          <c:showLegendKey val="0"/>
          <c:showVal val="0"/>
          <c:showCatName val="0"/>
          <c:showSerName val="0"/>
          <c:showPercent val="0"/>
          <c:showBubbleSize val="0"/>
        </c:dLbls>
        <c:gapWidth val="150"/>
        <c:shape val="box"/>
        <c:axId val="334737664"/>
        <c:axId val="334734920"/>
        <c:axId val="0"/>
      </c:bar3DChart>
      <c:catAx>
        <c:axId val="334737664"/>
        <c:scaling>
          <c:orientation val="minMax"/>
        </c:scaling>
        <c:delete val="0"/>
        <c:axPos val="b"/>
        <c:numFmt formatCode="General" sourceLinked="0"/>
        <c:majorTickMark val="out"/>
        <c:minorTickMark val="none"/>
        <c:tickLblPos val="nextTo"/>
        <c:txPr>
          <a:bodyPr/>
          <a:lstStyle/>
          <a:p>
            <a:pPr>
              <a:defRPr sz="2000" b="1" i="1">
                <a:latin typeface="Times New Roman" pitchFamily="18" charset="0"/>
                <a:cs typeface="Times New Roman" pitchFamily="18" charset="0"/>
              </a:defRPr>
            </a:pPr>
            <a:endParaRPr lang="en-US"/>
          </a:p>
        </c:txPr>
        <c:crossAx val="334734920"/>
        <c:crosses val="autoZero"/>
        <c:auto val="1"/>
        <c:lblAlgn val="ctr"/>
        <c:lblOffset val="100"/>
        <c:noMultiLvlLbl val="0"/>
      </c:catAx>
      <c:valAx>
        <c:axId val="334734920"/>
        <c:scaling>
          <c:orientation val="minMax"/>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334737664"/>
        <c:crosses val="autoZero"/>
        <c:crossBetween val="between"/>
      </c:valAx>
    </c:plotArea>
    <c:legend>
      <c:legendPos val="r"/>
      <c:layout/>
      <c:overlay val="0"/>
      <c:txPr>
        <a:bodyPr/>
        <a:lstStyle/>
        <a:p>
          <a:pPr>
            <a:defRPr sz="2400">
              <a:latin typeface="Times New Roman" pitchFamily="18" charset="0"/>
              <a:cs typeface="Times New Roman" pitchFamily="18" charset="0"/>
            </a:defRPr>
          </a:pPr>
          <a:endParaRPr lang="en-US"/>
        </a:p>
      </c:txPr>
    </c:legend>
    <c:plotVisOnly val="1"/>
    <c:dispBlanksAs val="gap"/>
    <c:showDLblsOverMax val="0"/>
  </c:chart>
  <c:spPr>
    <a:blipFill dpi="0" rotWithShape="1">
      <a:blip xmlns:r="http://schemas.openxmlformats.org/officeDocument/2006/relationships" r:embed="rId1"/>
      <a:srcRect/>
      <a:tile tx="0" ty="0" sx="100000" sy="100000" flip="none" algn="tl"/>
    </a:blipFill>
    <a:ln>
      <a:noFill/>
    </a:ln>
    <a:effectLst/>
    <a:scene3d>
      <a:camera prst="orthographicFront"/>
      <a:lightRig rig="threePt" dir="t"/>
    </a:scene3d>
    <a:sp3d prstMaterial="dkEdge"/>
  </c:spPr>
  <c:txPr>
    <a:bodyPr/>
    <a:lstStyle/>
    <a:p>
      <a:pPr>
        <a:defRPr sz="1800"/>
      </a:pPr>
      <a:endParaRPr lang="en-US"/>
    </a:p>
  </c:txPr>
  <c:externalData r:id="rId2">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BA05D-5565-40A9-8064-4F75791539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7C64992-D718-483D-889F-D9F81A229373}">
      <dgm:prSet phldrT="[Text]"/>
      <dgm:spPr/>
      <dgm:t>
        <a:bodyPr/>
        <a:lstStyle/>
        <a:p>
          <a:r>
            <a:rPr lang="mn-MN" dirty="0" smtClean="0"/>
            <a:t>1</a:t>
          </a:r>
          <a:endParaRPr lang="en-US" dirty="0"/>
        </a:p>
      </dgm:t>
    </dgm:pt>
    <dgm:pt modelId="{C27A1EDB-659E-4656-9EE8-1112E8DD99EF}" type="parTrans" cxnId="{9F459F3A-461B-4492-877A-AE0FEEF0689C}">
      <dgm:prSet/>
      <dgm:spPr/>
      <dgm:t>
        <a:bodyPr/>
        <a:lstStyle/>
        <a:p>
          <a:endParaRPr lang="en-US"/>
        </a:p>
      </dgm:t>
    </dgm:pt>
    <dgm:pt modelId="{6D0A7E5C-3704-48B7-8737-5485CDAD4863}" type="sibTrans" cxnId="{9F459F3A-461B-4492-877A-AE0FEEF0689C}">
      <dgm:prSet/>
      <dgm:spPr/>
      <dgm:t>
        <a:bodyPr/>
        <a:lstStyle/>
        <a:p>
          <a:endParaRPr lang="en-US"/>
        </a:p>
      </dgm:t>
    </dgm:pt>
    <dgm:pt modelId="{8CA2F017-DB49-4DB3-98C5-A66B81FBC9ED}">
      <dgm:prSet phldrT="[Text]"/>
      <dgm:spPr/>
      <dgm:t>
        <a:bodyPr/>
        <a:lstStyle/>
        <a:p>
          <a:r>
            <a:rPr lang="mn-MN" dirty="0" smtClean="0"/>
            <a:t>Өмчлөх эрхийн харилцаа ба ЭХ-ийн зохицуулалт</a:t>
          </a:r>
          <a:endParaRPr lang="en-US" dirty="0"/>
        </a:p>
      </dgm:t>
    </dgm:pt>
    <dgm:pt modelId="{2A70D0C1-D032-4D49-BDB6-CC4BDFAF2D53}" type="parTrans" cxnId="{16A6A969-358E-4C22-B6E7-2849F8D6F72C}">
      <dgm:prSet/>
      <dgm:spPr/>
      <dgm:t>
        <a:bodyPr/>
        <a:lstStyle/>
        <a:p>
          <a:endParaRPr lang="en-US"/>
        </a:p>
      </dgm:t>
    </dgm:pt>
    <dgm:pt modelId="{CBA89782-77B0-4C37-A45C-A53D54003F98}" type="sibTrans" cxnId="{16A6A969-358E-4C22-B6E7-2849F8D6F72C}">
      <dgm:prSet/>
      <dgm:spPr/>
      <dgm:t>
        <a:bodyPr/>
        <a:lstStyle/>
        <a:p>
          <a:endParaRPr lang="en-US"/>
        </a:p>
      </dgm:t>
    </dgm:pt>
    <dgm:pt modelId="{948B9AA3-63FF-403F-B060-EC36B7186AD6}">
      <dgm:prSet phldrT="[Text]"/>
      <dgm:spPr/>
      <dgm:t>
        <a:bodyPr/>
        <a:lstStyle/>
        <a:p>
          <a:r>
            <a:rPr lang="mn-MN" dirty="0" smtClean="0"/>
            <a:t>2</a:t>
          </a:r>
          <a:endParaRPr lang="en-US" dirty="0"/>
        </a:p>
      </dgm:t>
    </dgm:pt>
    <dgm:pt modelId="{BB7CA87D-4C0C-4208-A331-181C795FD19A}" type="parTrans" cxnId="{D1A413D1-85D7-4EE5-860A-8DF656EB081C}">
      <dgm:prSet/>
      <dgm:spPr/>
      <dgm:t>
        <a:bodyPr/>
        <a:lstStyle/>
        <a:p>
          <a:endParaRPr lang="en-US"/>
        </a:p>
      </dgm:t>
    </dgm:pt>
    <dgm:pt modelId="{0CB49ED0-2AC4-44C4-9AA2-4BFCD5A4AA00}" type="sibTrans" cxnId="{D1A413D1-85D7-4EE5-860A-8DF656EB081C}">
      <dgm:prSet/>
      <dgm:spPr/>
      <dgm:t>
        <a:bodyPr/>
        <a:lstStyle/>
        <a:p>
          <a:endParaRPr lang="en-US"/>
        </a:p>
      </dgm:t>
    </dgm:pt>
    <dgm:pt modelId="{6855E82C-2ADA-4FA0-B704-5528B4BF088C}">
      <dgm:prSet phldrT="[Text]"/>
      <dgm:spPr/>
      <dgm:t>
        <a:bodyPr/>
        <a:lstStyle/>
        <a:p>
          <a:r>
            <a:rPr lang="mn-MN" dirty="0" smtClean="0"/>
            <a:t>Өмчлөх эрхийн эсрэг гэмт хэргийн гаралт, статистик</a:t>
          </a:r>
          <a:endParaRPr lang="en-US" dirty="0"/>
        </a:p>
      </dgm:t>
    </dgm:pt>
    <dgm:pt modelId="{B4A8CDD4-7509-4863-95F2-1052B61AAF40}" type="parTrans" cxnId="{694706E3-139A-4F80-B239-4685BF4630BE}">
      <dgm:prSet/>
      <dgm:spPr/>
      <dgm:t>
        <a:bodyPr/>
        <a:lstStyle/>
        <a:p>
          <a:endParaRPr lang="en-US"/>
        </a:p>
      </dgm:t>
    </dgm:pt>
    <dgm:pt modelId="{CB38B050-C6C3-4EAE-91FC-68AEDCD1F913}" type="sibTrans" cxnId="{694706E3-139A-4F80-B239-4685BF4630BE}">
      <dgm:prSet/>
      <dgm:spPr/>
      <dgm:t>
        <a:bodyPr/>
        <a:lstStyle/>
        <a:p>
          <a:endParaRPr lang="en-US"/>
        </a:p>
      </dgm:t>
    </dgm:pt>
    <dgm:pt modelId="{CB2A5B29-0C04-4782-8E2E-574AE29CC569}">
      <dgm:prSet phldrT="[Text]"/>
      <dgm:spPr/>
      <dgm:t>
        <a:bodyPr/>
        <a:lstStyle/>
        <a:p>
          <a:r>
            <a:rPr lang="mn-MN" dirty="0" smtClean="0"/>
            <a:t>3</a:t>
          </a:r>
          <a:endParaRPr lang="en-US" dirty="0"/>
        </a:p>
      </dgm:t>
    </dgm:pt>
    <dgm:pt modelId="{18BE33B5-2A54-47D2-B58B-DC4F8659A6D9}" type="parTrans" cxnId="{455CA6AE-8DBD-409F-BF65-EC9E1B73FC0F}">
      <dgm:prSet/>
      <dgm:spPr/>
      <dgm:t>
        <a:bodyPr/>
        <a:lstStyle/>
        <a:p>
          <a:endParaRPr lang="en-US"/>
        </a:p>
      </dgm:t>
    </dgm:pt>
    <dgm:pt modelId="{9C3F729D-2B5C-486A-9FD3-F7C8E8B5031E}" type="sibTrans" cxnId="{455CA6AE-8DBD-409F-BF65-EC9E1B73FC0F}">
      <dgm:prSet/>
      <dgm:spPr/>
      <dgm:t>
        <a:bodyPr/>
        <a:lstStyle/>
        <a:p>
          <a:endParaRPr lang="en-US"/>
        </a:p>
      </dgm:t>
    </dgm:pt>
    <dgm:pt modelId="{B15BE495-0BE1-4DDC-B740-C138E525BE17}">
      <dgm:prSet phldrT="[Text]"/>
      <dgm:spPr/>
      <dgm:t>
        <a:bodyPr/>
        <a:lstStyle/>
        <a:p>
          <a:r>
            <a:rPr lang="mn-MN" dirty="0" smtClean="0"/>
            <a:t>ЭХ дах Өмчлөх эрхийн эсрэг гэмт хэргийн зохицуулалт, хэрэглээ</a:t>
          </a:r>
          <a:endParaRPr lang="en-US" dirty="0"/>
        </a:p>
      </dgm:t>
    </dgm:pt>
    <dgm:pt modelId="{1545ED15-C6E6-4198-9CD6-52C040E6272C}" type="parTrans" cxnId="{AD9A1653-2DE6-4D1E-923A-668018A0DF43}">
      <dgm:prSet/>
      <dgm:spPr/>
      <dgm:t>
        <a:bodyPr/>
        <a:lstStyle/>
        <a:p>
          <a:endParaRPr lang="en-US"/>
        </a:p>
      </dgm:t>
    </dgm:pt>
    <dgm:pt modelId="{DD726A93-35EF-4E13-8025-D9E9400B5840}" type="sibTrans" cxnId="{AD9A1653-2DE6-4D1E-923A-668018A0DF43}">
      <dgm:prSet/>
      <dgm:spPr/>
      <dgm:t>
        <a:bodyPr/>
        <a:lstStyle/>
        <a:p>
          <a:endParaRPr lang="en-US"/>
        </a:p>
      </dgm:t>
    </dgm:pt>
    <dgm:pt modelId="{E46679AD-694B-40D5-9D45-754E6E126DA1}" type="pres">
      <dgm:prSet presAssocID="{A2BBA05D-5565-40A9-8064-4F7579153985}" presName="linearFlow" presStyleCnt="0">
        <dgm:presLayoutVars>
          <dgm:dir/>
          <dgm:animLvl val="lvl"/>
          <dgm:resizeHandles val="exact"/>
        </dgm:presLayoutVars>
      </dgm:prSet>
      <dgm:spPr/>
      <dgm:t>
        <a:bodyPr/>
        <a:lstStyle/>
        <a:p>
          <a:endParaRPr lang="en-US"/>
        </a:p>
      </dgm:t>
    </dgm:pt>
    <dgm:pt modelId="{A0BD2E5B-830F-4639-A09F-53B8A3545149}" type="pres">
      <dgm:prSet presAssocID="{A7C64992-D718-483D-889F-D9F81A229373}" presName="composite" presStyleCnt="0"/>
      <dgm:spPr/>
    </dgm:pt>
    <dgm:pt modelId="{76F9B9A3-08B6-4B09-9DC7-EFD548533EE5}" type="pres">
      <dgm:prSet presAssocID="{A7C64992-D718-483D-889F-D9F81A229373}" presName="parentText" presStyleLbl="alignNode1" presStyleIdx="0" presStyleCnt="3">
        <dgm:presLayoutVars>
          <dgm:chMax val="1"/>
          <dgm:bulletEnabled val="1"/>
        </dgm:presLayoutVars>
      </dgm:prSet>
      <dgm:spPr/>
      <dgm:t>
        <a:bodyPr/>
        <a:lstStyle/>
        <a:p>
          <a:endParaRPr lang="en-US"/>
        </a:p>
      </dgm:t>
    </dgm:pt>
    <dgm:pt modelId="{BDCDF588-DC10-4EA3-B386-5FA70306B3CA}" type="pres">
      <dgm:prSet presAssocID="{A7C64992-D718-483D-889F-D9F81A229373}" presName="descendantText" presStyleLbl="alignAcc1" presStyleIdx="0" presStyleCnt="3">
        <dgm:presLayoutVars>
          <dgm:bulletEnabled val="1"/>
        </dgm:presLayoutVars>
      </dgm:prSet>
      <dgm:spPr/>
      <dgm:t>
        <a:bodyPr/>
        <a:lstStyle/>
        <a:p>
          <a:endParaRPr lang="en-US"/>
        </a:p>
      </dgm:t>
    </dgm:pt>
    <dgm:pt modelId="{D44A2BA3-4B03-42D8-BAAF-E1B0EE4F99CF}" type="pres">
      <dgm:prSet presAssocID="{6D0A7E5C-3704-48B7-8737-5485CDAD4863}" presName="sp" presStyleCnt="0"/>
      <dgm:spPr/>
    </dgm:pt>
    <dgm:pt modelId="{46390609-978A-4832-8578-F8053B86D331}" type="pres">
      <dgm:prSet presAssocID="{948B9AA3-63FF-403F-B060-EC36B7186AD6}" presName="composite" presStyleCnt="0"/>
      <dgm:spPr/>
    </dgm:pt>
    <dgm:pt modelId="{36B23CB2-B887-40F0-957A-D60FBE115A66}" type="pres">
      <dgm:prSet presAssocID="{948B9AA3-63FF-403F-B060-EC36B7186AD6}" presName="parentText" presStyleLbl="alignNode1" presStyleIdx="1" presStyleCnt="3">
        <dgm:presLayoutVars>
          <dgm:chMax val="1"/>
          <dgm:bulletEnabled val="1"/>
        </dgm:presLayoutVars>
      </dgm:prSet>
      <dgm:spPr/>
      <dgm:t>
        <a:bodyPr/>
        <a:lstStyle/>
        <a:p>
          <a:endParaRPr lang="en-US"/>
        </a:p>
      </dgm:t>
    </dgm:pt>
    <dgm:pt modelId="{0CAF774C-75CC-4DCF-BA3B-F2AC941C0D17}" type="pres">
      <dgm:prSet presAssocID="{948B9AA3-63FF-403F-B060-EC36B7186AD6}" presName="descendantText" presStyleLbl="alignAcc1" presStyleIdx="1" presStyleCnt="3">
        <dgm:presLayoutVars>
          <dgm:bulletEnabled val="1"/>
        </dgm:presLayoutVars>
      </dgm:prSet>
      <dgm:spPr/>
      <dgm:t>
        <a:bodyPr/>
        <a:lstStyle/>
        <a:p>
          <a:endParaRPr lang="en-US"/>
        </a:p>
      </dgm:t>
    </dgm:pt>
    <dgm:pt modelId="{0D9A6BC9-D2C6-4ED2-9D86-BC0B52656111}" type="pres">
      <dgm:prSet presAssocID="{0CB49ED0-2AC4-44C4-9AA2-4BFCD5A4AA00}" presName="sp" presStyleCnt="0"/>
      <dgm:spPr/>
    </dgm:pt>
    <dgm:pt modelId="{8D465F95-DEC5-45F6-B8A9-681A5445E968}" type="pres">
      <dgm:prSet presAssocID="{CB2A5B29-0C04-4782-8E2E-574AE29CC569}" presName="composite" presStyleCnt="0"/>
      <dgm:spPr/>
    </dgm:pt>
    <dgm:pt modelId="{B030AE2F-6DD3-44DB-924D-AEEA09EA24EB}" type="pres">
      <dgm:prSet presAssocID="{CB2A5B29-0C04-4782-8E2E-574AE29CC569}" presName="parentText" presStyleLbl="alignNode1" presStyleIdx="2" presStyleCnt="3">
        <dgm:presLayoutVars>
          <dgm:chMax val="1"/>
          <dgm:bulletEnabled val="1"/>
        </dgm:presLayoutVars>
      </dgm:prSet>
      <dgm:spPr/>
      <dgm:t>
        <a:bodyPr/>
        <a:lstStyle/>
        <a:p>
          <a:endParaRPr lang="en-US"/>
        </a:p>
      </dgm:t>
    </dgm:pt>
    <dgm:pt modelId="{DDEEED79-F56D-41BB-98D3-375AB795279D}" type="pres">
      <dgm:prSet presAssocID="{CB2A5B29-0C04-4782-8E2E-574AE29CC569}" presName="descendantText" presStyleLbl="alignAcc1" presStyleIdx="2" presStyleCnt="3">
        <dgm:presLayoutVars>
          <dgm:bulletEnabled val="1"/>
        </dgm:presLayoutVars>
      </dgm:prSet>
      <dgm:spPr/>
      <dgm:t>
        <a:bodyPr/>
        <a:lstStyle/>
        <a:p>
          <a:endParaRPr lang="en-US"/>
        </a:p>
      </dgm:t>
    </dgm:pt>
  </dgm:ptLst>
  <dgm:cxnLst>
    <dgm:cxn modelId="{AD9A1653-2DE6-4D1E-923A-668018A0DF43}" srcId="{CB2A5B29-0C04-4782-8E2E-574AE29CC569}" destId="{B15BE495-0BE1-4DDC-B740-C138E525BE17}" srcOrd="0" destOrd="0" parTransId="{1545ED15-C6E6-4198-9CD6-52C040E6272C}" sibTransId="{DD726A93-35EF-4E13-8025-D9E9400B5840}"/>
    <dgm:cxn modelId="{455CA6AE-8DBD-409F-BF65-EC9E1B73FC0F}" srcId="{A2BBA05D-5565-40A9-8064-4F7579153985}" destId="{CB2A5B29-0C04-4782-8E2E-574AE29CC569}" srcOrd="2" destOrd="0" parTransId="{18BE33B5-2A54-47D2-B58B-DC4F8659A6D9}" sibTransId="{9C3F729D-2B5C-486A-9FD3-F7C8E8B5031E}"/>
    <dgm:cxn modelId="{694706E3-139A-4F80-B239-4685BF4630BE}" srcId="{948B9AA3-63FF-403F-B060-EC36B7186AD6}" destId="{6855E82C-2ADA-4FA0-B704-5528B4BF088C}" srcOrd="0" destOrd="0" parTransId="{B4A8CDD4-7509-4863-95F2-1052B61AAF40}" sibTransId="{CB38B050-C6C3-4EAE-91FC-68AEDCD1F913}"/>
    <dgm:cxn modelId="{3C8B528A-FD68-48B1-8CD3-A5BF5D3E0BA3}" type="presOf" srcId="{B15BE495-0BE1-4DDC-B740-C138E525BE17}" destId="{DDEEED79-F56D-41BB-98D3-375AB795279D}" srcOrd="0" destOrd="0" presId="urn:microsoft.com/office/officeart/2005/8/layout/chevron2"/>
    <dgm:cxn modelId="{D1A413D1-85D7-4EE5-860A-8DF656EB081C}" srcId="{A2BBA05D-5565-40A9-8064-4F7579153985}" destId="{948B9AA3-63FF-403F-B060-EC36B7186AD6}" srcOrd="1" destOrd="0" parTransId="{BB7CA87D-4C0C-4208-A331-181C795FD19A}" sibTransId="{0CB49ED0-2AC4-44C4-9AA2-4BFCD5A4AA00}"/>
    <dgm:cxn modelId="{9CCE4848-253D-4502-828B-DAF94348A656}" type="presOf" srcId="{A7C64992-D718-483D-889F-D9F81A229373}" destId="{76F9B9A3-08B6-4B09-9DC7-EFD548533EE5}" srcOrd="0" destOrd="0" presId="urn:microsoft.com/office/officeart/2005/8/layout/chevron2"/>
    <dgm:cxn modelId="{7F1A52C4-5BBA-4202-828D-145B68E511CD}" type="presOf" srcId="{6855E82C-2ADA-4FA0-B704-5528B4BF088C}" destId="{0CAF774C-75CC-4DCF-BA3B-F2AC941C0D17}" srcOrd="0" destOrd="0" presId="urn:microsoft.com/office/officeart/2005/8/layout/chevron2"/>
    <dgm:cxn modelId="{4A5AEEAD-EC7E-46CC-B042-B2E924E37B4F}" type="presOf" srcId="{A2BBA05D-5565-40A9-8064-4F7579153985}" destId="{E46679AD-694B-40D5-9D45-754E6E126DA1}" srcOrd="0" destOrd="0" presId="urn:microsoft.com/office/officeart/2005/8/layout/chevron2"/>
    <dgm:cxn modelId="{D2F5A56E-70D5-4BEC-BFA3-25B541383F43}" type="presOf" srcId="{CB2A5B29-0C04-4782-8E2E-574AE29CC569}" destId="{B030AE2F-6DD3-44DB-924D-AEEA09EA24EB}" srcOrd="0" destOrd="0" presId="urn:microsoft.com/office/officeart/2005/8/layout/chevron2"/>
    <dgm:cxn modelId="{69D7F74A-1D22-4F13-BD35-FBEFFB49AA49}" type="presOf" srcId="{8CA2F017-DB49-4DB3-98C5-A66B81FBC9ED}" destId="{BDCDF588-DC10-4EA3-B386-5FA70306B3CA}" srcOrd="0" destOrd="0" presId="urn:microsoft.com/office/officeart/2005/8/layout/chevron2"/>
    <dgm:cxn modelId="{9F459F3A-461B-4492-877A-AE0FEEF0689C}" srcId="{A2BBA05D-5565-40A9-8064-4F7579153985}" destId="{A7C64992-D718-483D-889F-D9F81A229373}" srcOrd="0" destOrd="0" parTransId="{C27A1EDB-659E-4656-9EE8-1112E8DD99EF}" sibTransId="{6D0A7E5C-3704-48B7-8737-5485CDAD4863}"/>
    <dgm:cxn modelId="{6189904E-490C-4F5A-A97B-50A3E89523F5}" type="presOf" srcId="{948B9AA3-63FF-403F-B060-EC36B7186AD6}" destId="{36B23CB2-B887-40F0-957A-D60FBE115A66}" srcOrd="0" destOrd="0" presId="urn:microsoft.com/office/officeart/2005/8/layout/chevron2"/>
    <dgm:cxn modelId="{16A6A969-358E-4C22-B6E7-2849F8D6F72C}" srcId="{A7C64992-D718-483D-889F-D9F81A229373}" destId="{8CA2F017-DB49-4DB3-98C5-A66B81FBC9ED}" srcOrd="0" destOrd="0" parTransId="{2A70D0C1-D032-4D49-BDB6-CC4BDFAF2D53}" sibTransId="{CBA89782-77B0-4C37-A45C-A53D54003F98}"/>
    <dgm:cxn modelId="{AD621A0B-C5FE-4443-B6BB-F5E0B504B1AE}" type="presParOf" srcId="{E46679AD-694B-40D5-9D45-754E6E126DA1}" destId="{A0BD2E5B-830F-4639-A09F-53B8A3545149}" srcOrd="0" destOrd="0" presId="urn:microsoft.com/office/officeart/2005/8/layout/chevron2"/>
    <dgm:cxn modelId="{6C062616-0B51-4918-A4B0-1E45C9A659C1}" type="presParOf" srcId="{A0BD2E5B-830F-4639-A09F-53B8A3545149}" destId="{76F9B9A3-08B6-4B09-9DC7-EFD548533EE5}" srcOrd="0" destOrd="0" presId="urn:microsoft.com/office/officeart/2005/8/layout/chevron2"/>
    <dgm:cxn modelId="{2EFD8CD2-0029-4E91-B942-7773AFBC6F2B}" type="presParOf" srcId="{A0BD2E5B-830F-4639-A09F-53B8A3545149}" destId="{BDCDF588-DC10-4EA3-B386-5FA70306B3CA}" srcOrd="1" destOrd="0" presId="urn:microsoft.com/office/officeart/2005/8/layout/chevron2"/>
    <dgm:cxn modelId="{FE9B188E-3546-49B4-BA98-C535D8097915}" type="presParOf" srcId="{E46679AD-694B-40D5-9D45-754E6E126DA1}" destId="{D44A2BA3-4B03-42D8-BAAF-E1B0EE4F99CF}" srcOrd="1" destOrd="0" presId="urn:microsoft.com/office/officeart/2005/8/layout/chevron2"/>
    <dgm:cxn modelId="{20C09B84-2FE8-46F5-9E26-DC75867B0C43}" type="presParOf" srcId="{E46679AD-694B-40D5-9D45-754E6E126DA1}" destId="{46390609-978A-4832-8578-F8053B86D331}" srcOrd="2" destOrd="0" presId="urn:microsoft.com/office/officeart/2005/8/layout/chevron2"/>
    <dgm:cxn modelId="{361915D7-7740-4F08-A090-5A7AEB202D96}" type="presParOf" srcId="{46390609-978A-4832-8578-F8053B86D331}" destId="{36B23CB2-B887-40F0-957A-D60FBE115A66}" srcOrd="0" destOrd="0" presId="urn:microsoft.com/office/officeart/2005/8/layout/chevron2"/>
    <dgm:cxn modelId="{DFF775A1-7224-435A-998F-CA82AA7FD75A}" type="presParOf" srcId="{46390609-978A-4832-8578-F8053B86D331}" destId="{0CAF774C-75CC-4DCF-BA3B-F2AC941C0D17}" srcOrd="1" destOrd="0" presId="urn:microsoft.com/office/officeart/2005/8/layout/chevron2"/>
    <dgm:cxn modelId="{BD52E2F1-01F3-478D-8DA6-B7A43E5933B1}" type="presParOf" srcId="{E46679AD-694B-40D5-9D45-754E6E126DA1}" destId="{0D9A6BC9-D2C6-4ED2-9D86-BC0B52656111}" srcOrd="3" destOrd="0" presId="urn:microsoft.com/office/officeart/2005/8/layout/chevron2"/>
    <dgm:cxn modelId="{CAE9C086-5F53-408A-925F-54F891AAC2B4}" type="presParOf" srcId="{E46679AD-694B-40D5-9D45-754E6E126DA1}" destId="{8D465F95-DEC5-45F6-B8A9-681A5445E968}" srcOrd="4" destOrd="0" presId="urn:microsoft.com/office/officeart/2005/8/layout/chevron2"/>
    <dgm:cxn modelId="{034E5646-1B9A-4227-A066-84136364E93E}" type="presParOf" srcId="{8D465F95-DEC5-45F6-B8A9-681A5445E968}" destId="{B030AE2F-6DD3-44DB-924D-AEEA09EA24EB}" srcOrd="0" destOrd="0" presId="urn:microsoft.com/office/officeart/2005/8/layout/chevron2"/>
    <dgm:cxn modelId="{EF4D6027-19B5-4B51-AB0D-B2BA7D2C5EFE}" type="presParOf" srcId="{8D465F95-DEC5-45F6-B8A9-681A5445E968}" destId="{DDEEED79-F56D-41BB-98D3-375AB79527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50546-32BE-48FB-A4C1-2A1AFCB846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6EFD0C-B681-415B-A444-D10B1AECF0DE}">
      <dgm:prSet phldrT="[Text]" custT="1"/>
      <dgm:spPr/>
      <dgm:t>
        <a:bodyPr/>
        <a:lstStyle/>
        <a:p>
          <a:r>
            <a:rPr lang="mn-MN" sz="3200" b="1" i="1" smtClean="0">
              <a:latin typeface="Tw Cen MT (Body)"/>
            </a:rPr>
            <a:t>Монгол Улсын Үндсэн </a:t>
          </a:r>
          <a:r>
            <a:rPr lang="mn-MN" sz="3200" b="1" i="1" dirty="0" smtClean="0">
              <a:latin typeface="Tw Cen MT (Body)"/>
            </a:rPr>
            <a:t>хууль </a:t>
          </a:r>
          <a:r>
            <a:rPr lang="mn-MN" sz="3200" b="1" i="1" cap="none" dirty="0" smtClean="0">
              <a:latin typeface="Tw Cen MT (Body)"/>
            </a:rPr>
            <a:t>дахь</a:t>
          </a:r>
          <a:r>
            <a:rPr lang="mn-MN" sz="3200" b="1" i="1" dirty="0" smtClean="0">
              <a:latin typeface="Tw Cen MT (Body)"/>
            </a:rPr>
            <a:t> ӨМЧИЙН ХАРИЛЦАА</a:t>
          </a:r>
          <a:endParaRPr lang="en-US" sz="3200" b="1" i="1" dirty="0">
            <a:latin typeface="Tw Cen MT (Body)"/>
          </a:endParaRPr>
        </a:p>
      </dgm:t>
    </dgm:pt>
    <dgm:pt modelId="{5A8678C0-C0FF-4BF0-ADDE-36FEAB32C677}" type="parTrans" cxnId="{52762A27-E555-4F9E-8E4E-7B2A13A09F74}">
      <dgm:prSet/>
      <dgm:spPr/>
      <dgm:t>
        <a:bodyPr/>
        <a:lstStyle/>
        <a:p>
          <a:endParaRPr lang="en-US">
            <a:latin typeface="Tw Cen MT (Body)"/>
          </a:endParaRPr>
        </a:p>
      </dgm:t>
    </dgm:pt>
    <dgm:pt modelId="{93FAABE4-CE13-4B4E-A252-19C1148CAB3D}" type="sibTrans" cxnId="{52762A27-E555-4F9E-8E4E-7B2A13A09F74}">
      <dgm:prSet/>
      <dgm:spPr/>
      <dgm:t>
        <a:bodyPr/>
        <a:lstStyle/>
        <a:p>
          <a:endParaRPr lang="en-US">
            <a:latin typeface="Tw Cen MT (Body)"/>
          </a:endParaRPr>
        </a:p>
      </dgm:t>
    </dgm:pt>
    <dgm:pt modelId="{B64286FC-7520-4FC2-A841-38D1F4AE6F99}">
      <dgm:prSet phldrT="[Text]"/>
      <dgm:spPr/>
      <dgm:t>
        <a:bodyPr/>
        <a:lstStyle/>
        <a:p>
          <a:r>
            <a:rPr lang="mn-MN" dirty="0" smtClean="0">
              <a:latin typeface="Tw Cen MT (Body)"/>
            </a:rPr>
            <a:t>Төр нь нийтийн болон хувийн өмчийн аливаа хэлбэрийг хүлээн зөвшөөрч, өмчлөгчийн эрхийг хуулиар хамгаална.</a:t>
          </a:r>
          <a:endParaRPr lang="en-US" dirty="0">
            <a:latin typeface="Tw Cen MT (Body)"/>
          </a:endParaRPr>
        </a:p>
      </dgm:t>
    </dgm:pt>
    <dgm:pt modelId="{6819D3BD-5C56-42BC-BA9D-52BE37348C25}" type="parTrans" cxnId="{30E0C52D-B118-433C-9DE4-E0BD3404C2C0}">
      <dgm:prSet/>
      <dgm:spPr/>
      <dgm:t>
        <a:bodyPr/>
        <a:lstStyle/>
        <a:p>
          <a:endParaRPr lang="en-US">
            <a:latin typeface="Tw Cen MT (Body)"/>
          </a:endParaRPr>
        </a:p>
      </dgm:t>
    </dgm:pt>
    <dgm:pt modelId="{C5D954AB-9796-4E35-99CB-2E5D6CFF851A}" type="sibTrans" cxnId="{30E0C52D-B118-433C-9DE4-E0BD3404C2C0}">
      <dgm:prSet/>
      <dgm:spPr/>
      <dgm:t>
        <a:bodyPr/>
        <a:lstStyle/>
        <a:p>
          <a:endParaRPr lang="en-US">
            <a:latin typeface="Tw Cen MT (Body)"/>
          </a:endParaRPr>
        </a:p>
      </dgm:t>
    </dgm:pt>
    <dgm:pt modelId="{5D473CAD-D006-4E52-A520-8FB8D29D3F1B}">
      <dgm:prSet phldrT="[Text]" custT="1"/>
      <dgm:spPr/>
      <dgm:t>
        <a:bodyPr/>
        <a:lstStyle/>
        <a:p>
          <a:r>
            <a:rPr lang="mn-MN" sz="3200" b="1" i="1" dirty="0" smtClean="0">
              <a:latin typeface="Tw Cen MT (Body)"/>
            </a:rPr>
            <a:t>Өмчлөх эрхийн эсрэг гэмт хэргийг эрүүгийн хуульд зохицуулсан нь</a:t>
          </a:r>
          <a:endParaRPr lang="en-US" sz="3200" b="1" i="1" dirty="0">
            <a:latin typeface="Tw Cen MT (Body)"/>
          </a:endParaRPr>
        </a:p>
      </dgm:t>
    </dgm:pt>
    <dgm:pt modelId="{4FBF44A5-708F-4795-9C90-EE2B0B1C7C8C}" type="parTrans" cxnId="{A092A2FE-0DCA-4B30-A820-176641B2CE1D}">
      <dgm:prSet/>
      <dgm:spPr/>
      <dgm:t>
        <a:bodyPr/>
        <a:lstStyle/>
        <a:p>
          <a:endParaRPr lang="en-US">
            <a:latin typeface="Tw Cen MT (Body)"/>
          </a:endParaRPr>
        </a:p>
      </dgm:t>
    </dgm:pt>
    <dgm:pt modelId="{129F4F92-57BD-4748-91FE-9F683AF09991}" type="sibTrans" cxnId="{A092A2FE-0DCA-4B30-A820-176641B2CE1D}">
      <dgm:prSet/>
      <dgm:spPr/>
      <dgm:t>
        <a:bodyPr/>
        <a:lstStyle/>
        <a:p>
          <a:endParaRPr lang="en-US">
            <a:latin typeface="Tw Cen MT (Body)"/>
          </a:endParaRPr>
        </a:p>
      </dgm:t>
    </dgm:pt>
    <dgm:pt modelId="{582C4BEC-FBF3-4189-9AE8-68D02BB218C1}">
      <dgm:prSet phldrT="[Text]" custT="1"/>
      <dgm:spPr/>
      <dgm:t>
        <a:bodyPr/>
        <a:lstStyle/>
        <a:p>
          <a:r>
            <a:rPr lang="mn-MN" sz="2000" dirty="0" smtClean="0">
              <a:latin typeface="Tw Cen MT (Body)"/>
            </a:rPr>
            <a:t>ЭХ-ийн 19 дүгээр бүлэг 145-155 дугаар зүйлүүдэд тухайлан зохицуулсан байдаг.</a:t>
          </a:r>
          <a:endParaRPr lang="en-US" sz="2000" dirty="0">
            <a:latin typeface="Tw Cen MT (Body)"/>
          </a:endParaRPr>
        </a:p>
      </dgm:t>
    </dgm:pt>
    <dgm:pt modelId="{5B77B4DA-8083-41CA-89E4-789A2909F49F}" type="parTrans" cxnId="{DC324691-B2D4-4404-9F3C-0405E369E021}">
      <dgm:prSet/>
      <dgm:spPr/>
      <dgm:t>
        <a:bodyPr/>
        <a:lstStyle/>
        <a:p>
          <a:endParaRPr lang="en-US">
            <a:latin typeface="Tw Cen MT (Body)"/>
          </a:endParaRPr>
        </a:p>
      </dgm:t>
    </dgm:pt>
    <dgm:pt modelId="{FE515EE8-EB06-48D7-8DB7-8B172C941AE9}" type="sibTrans" cxnId="{DC324691-B2D4-4404-9F3C-0405E369E021}">
      <dgm:prSet/>
      <dgm:spPr/>
      <dgm:t>
        <a:bodyPr/>
        <a:lstStyle/>
        <a:p>
          <a:endParaRPr lang="en-US">
            <a:latin typeface="Tw Cen MT (Body)"/>
          </a:endParaRPr>
        </a:p>
      </dgm:t>
    </dgm:pt>
    <dgm:pt modelId="{186F5C1E-E2C6-45E5-AF5E-5DFDDBBBD050}">
      <dgm:prSet/>
      <dgm:spPr/>
      <dgm:t>
        <a:bodyPr/>
        <a:lstStyle/>
        <a:p>
          <a:r>
            <a:rPr lang="mn-MN" dirty="0" smtClean="0">
              <a:latin typeface="Tw Cen MT (Body)"/>
            </a:rPr>
            <a:t>Хөдлөх, үл хөдлөх хөрөнгө шударгаар олж авах, эзэмших, өмчлөх, өв залгамжлуулах эрхтэй.</a:t>
          </a:r>
          <a:endParaRPr lang="en-US" dirty="0">
            <a:latin typeface="Tw Cen MT (Body)"/>
          </a:endParaRPr>
        </a:p>
      </dgm:t>
    </dgm:pt>
    <dgm:pt modelId="{1671AFCC-AA4B-4497-9AE2-55BD07551616}" type="parTrans" cxnId="{B7C389E0-207D-458F-A6BC-98B3DFEEE622}">
      <dgm:prSet/>
      <dgm:spPr/>
      <dgm:t>
        <a:bodyPr/>
        <a:lstStyle/>
        <a:p>
          <a:endParaRPr lang="en-US">
            <a:latin typeface="Tw Cen MT (Body)"/>
          </a:endParaRPr>
        </a:p>
      </dgm:t>
    </dgm:pt>
    <dgm:pt modelId="{A61F0527-14D0-4DF2-BEAA-50B8E690F4A6}" type="sibTrans" cxnId="{B7C389E0-207D-458F-A6BC-98B3DFEEE622}">
      <dgm:prSet/>
      <dgm:spPr/>
      <dgm:t>
        <a:bodyPr/>
        <a:lstStyle/>
        <a:p>
          <a:endParaRPr lang="en-US">
            <a:latin typeface="Tw Cen MT (Body)"/>
          </a:endParaRPr>
        </a:p>
      </dgm:t>
    </dgm:pt>
    <dgm:pt modelId="{0015BFD2-CE4E-4294-ACCD-A29E8D69DCD6}" type="pres">
      <dgm:prSet presAssocID="{BB250546-32BE-48FB-A4C1-2A1AFCB846F4}" presName="linear" presStyleCnt="0">
        <dgm:presLayoutVars>
          <dgm:animLvl val="lvl"/>
          <dgm:resizeHandles val="exact"/>
        </dgm:presLayoutVars>
      </dgm:prSet>
      <dgm:spPr/>
      <dgm:t>
        <a:bodyPr/>
        <a:lstStyle/>
        <a:p>
          <a:endParaRPr lang="en-US"/>
        </a:p>
      </dgm:t>
    </dgm:pt>
    <dgm:pt modelId="{98F05513-A629-4C22-B1EB-BBC95B9D9680}" type="pres">
      <dgm:prSet presAssocID="{C86EFD0C-B681-415B-A444-D10B1AECF0DE}" presName="parentText" presStyleLbl="node1" presStyleIdx="0" presStyleCnt="2">
        <dgm:presLayoutVars>
          <dgm:chMax val="0"/>
          <dgm:bulletEnabled val="1"/>
        </dgm:presLayoutVars>
      </dgm:prSet>
      <dgm:spPr/>
      <dgm:t>
        <a:bodyPr/>
        <a:lstStyle/>
        <a:p>
          <a:endParaRPr lang="en-US"/>
        </a:p>
      </dgm:t>
    </dgm:pt>
    <dgm:pt modelId="{5367BAA1-BA01-44AF-B8E4-40197F3EF69F}" type="pres">
      <dgm:prSet presAssocID="{C86EFD0C-B681-415B-A444-D10B1AECF0DE}" presName="childText" presStyleLbl="revTx" presStyleIdx="0" presStyleCnt="2">
        <dgm:presLayoutVars>
          <dgm:bulletEnabled val="1"/>
        </dgm:presLayoutVars>
      </dgm:prSet>
      <dgm:spPr/>
      <dgm:t>
        <a:bodyPr/>
        <a:lstStyle/>
        <a:p>
          <a:endParaRPr lang="en-US"/>
        </a:p>
      </dgm:t>
    </dgm:pt>
    <dgm:pt modelId="{A7A64EBE-004C-4BCB-AE36-C5A9C8E6C96F}" type="pres">
      <dgm:prSet presAssocID="{5D473CAD-D006-4E52-A520-8FB8D29D3F1B}" presName="parentText" presStyleLbl="node1" presStyleIdx="1" presStyleCnt="2">
        <dgm:presLayoutVars>
          <dgm:chMax val="0"/>
          <dgm:bulletEnabled val="1"/>
        </dgm:presLayoutVars>
      </dgm:prSet>
      <dgm:spPr/>
      <dgm:t>
        <a:bodyPr/>
        <a:lstStyle/>
        <a:p>
          <a:endParaRPr lang="en-US"/>
        </a:p>
      </dgm:t>
    </dgm:pt>
    <dgm:pt modelId="{2D1DF21E-04A2-4763-8961-F2E2C085D8F9}" type="pres">
      <dgm:prSet presAssocID="{5D473CAD-D006-4E52-A520-8FB8D29D3F1B}" presName="childText" presStyleLbl="revTx" presStyleIdx="1" presStyleCnt="2">
        <dgm:presLayoutVars>
          <dgm:bulletEnabled val="1"/>
        </dgm:presLayoutVars>
      </dgm:prSet>
      <dgm:spPr/>
      <dgm:t>
        <a:bodyPr/>
        <a:lstStyle/>
        <a:p>
          <a:endParaRPr lang="en-US"/>
        </a:p>
      </dgm:t>
    </dgm:pt>
  </dgm:ptLst>
  <dgm:cxnLst>
    <dgm:cxn modelId="{A092A2FE-0DCA-4B30-A820-176641B2CE1D}" srcId="{BB250546-32BE-48FB-A4C1-2A1AFCB846F4}" destId="{5D473CAD-D006-4E52-A520-8FB8D29D3F1B}" srcOrd="1" destOrd="0" parTransId="{4FBF44A5-708F-4795-9C90-EE2B0B1C7C8C}" sibTransId="{129F4F92-57BD-4748-91FE-9F683AF09991}"/>
    <dgm:cxn modelId="{7A48554C-DCDC-4D99-9B58-753723A518BC}" type="presOf" srcId="{5D473CAD-D006-4E52-A520-8FB8D29D3F1B}" destId="{A7A64EBE-004C-4BCB-AE36-C5A9C8E6C96F}" srcOrd="0" destOrd="0" presId="urn:microsoft.com/office/officeart/2005/8/layout/vList2"/>
    <dgm:cxn modelId="{0C9E8E0A-BC9B-45B5-9768-4121F6B34A3D}" type="presOf" srcId="{582C4BEC-FBF3-4189-9AE8-68D02BB218C1}" destId="{2D1DF21E-04A2-4763-8961-F2E2C085D8F9}" srcOrd="0" destOrd="0" presId="urn:microsoft.com/office/officeart/2005/8/layout/vList2"/>
    <dgm:cxn modelId="{52762A27-E555-4F9E-8E4E-7B2A13A09F74}" srcId="{BB250546-32BE-48FB-A4C1-2A1AFCB846F4}" destId="{C86EFD0C-B681-415B-A444-D10B1AECF0DE}" srcOrd="0" destOrd="0" parTransId="{5A8678C0-C0FF-4BF0-ADDE-36FEAB32C677}" sibTransId="{93FAABE4-CE13-4B4E-A252-19C1148CAB3D}"/>
    <dgm:cxn modelId="{B7C389E0-207D-458F-A6BC-98B3DFEEE622}" srcId="{C86EFD0C-B681-415B-A444-D10B1AECF0DE}" destId="{186F5C1E-E2C6-45E5-AF5E-5DFDDBBBD050}" srcOrd="1" destOrd="0" parTransId="{1671AFCC-AA4B-4497-9AE2-55BD07551616}" sibTransId="{A61F0527-14D0-4DF2-BEAA-50B8E690F4A6}"/>
    <dgm:cxn modelId="{5553E0CA-1B19-407C-AF3B-056A31F857CC}" type="presOf" srcId="{BB250546-32BE-48FB-A4C1-2A1AFCB846F4}" destId="{0015BFD2-CE4E-4294-ACCD-A29E8D69DCD6}" srcOrd="0" destOrd="0" presId="urn:microsoft.com/office/officeart/2005/8/layout/vList2"/>
    <dgm:cxn modelId="{A383C336-EFD4-4ACE-A4B5-2F258F50D864}" type="presOf" srcId="{B64286FC-7520-4FC2-A841-38D1F4AE6F99}" destId="{5367BAA1-BA01-44AF-B8E4-40197F3EF69F}" srcOrd="0" destOrd="0" presId="urn:microsoft.com/office/officeart/2005/8/layout/vList2"/>
    <dgm:cxn modelId="{DC324691-B2D4-4404-9F3C-0405E369E021}" srcId="{5D473CAD-D006-4E52-A520-8FB8D29D3F1B}" destId="{582C4BEC-FBF3-4189-9AE8-68D02BB218C1}" srcOrd="0" destOrd="0" parTransId="{5B77B4DA-8083-41CA-89E4-789A2909F49F}" sibTransId="{FE515EE8-EB06-48D7-8DB7-8B172C941AE9}"/>
    <dgm:cxn modelId="{9514CFF6-8F1D-49A2-9F1F-E3EFC37BC69F}" type="presOf" srcId="{C86EFD0C-B681-415B-A444-D10B1AECF0DE}" destId="{98F05513-A629-4C22-B1EB-BBC95B9D9680}" srcOrd="0" destOrd="0" presId="urn:microsoft.com/office/officeart/2005/8/layout/vList2"/>
    <dgm:cxn modelId="{30E0C52D-B118-433C-9DE4-E0BD3404C2C0}" srcId="{C86EFD0C-B681-415B-A444-D10B1AECF0DE}" destId="{B64286FC-7520-4FC2-A841-38D1F4AE6F99}" srcOrd="0" destOrd="0" parTransId="{6819D3BD-5C56-42BC-BA9D-52BE37348C25}" sibTransId="{C5D954AB-9796-4E35-99CB-2E5D6CFF851A}"/>
    <dgm:cxn modelId="{5A8A748E-876A-4D81-B7B2-7E75D5C268CC}" type="presOf" srcId="{186F5C1E-E2C6-45E5-AF5E-5DFDDBBBD050}" destId="{5367BAA1-BA01-44AF-B8E4-40197F3EF69F}" srcOrd="0" destOrd="1" presId="urn:microsoft.com/office/officeart/2005/8/layout/vList2"/>
    <dgm:cxn modelId="{44E3BA04-C898-4E34-A316-4377F346DE24}" type="presParOf" srcId="{0015BFD2-CE4E-4294-ACCD-A29E8D69DCD6}" destId="{98F05513-A629-4C22-B1EB-BBC95B9D9680}" srcOrd="0" destOrd="0" presId="urn:microsoft.com/office/officeart/2005/8/layout/vList2"/>
    <dgm:cxn modelId="{5482D844-A1D2-43E2-A7D0-A20E18818D75}" type="presParOf" srcId="{0015BFD2-CE4E-4294-ACCD-A29E8D69DCD6}" destId="{5367BAA1-BA01-44AF-B8E4-40197F3EF69F}" srcOrd="1" destOrd="0" presId="urn:microsoft.com/office/officeart/2005/8/layout/vList2"/>
    <dgm:cxn modelId="{17A4FE5C-1C9B-4EF2-8736-17DF98515FC0}" type="presParOf" srcId="{0015BFD2-CE4E-4294-ACCD-A29E8D69DCD6}" destId="{A7A64EBE-004C-4BCB-AE36-C5A9C8E6C96F}" srcOrd="2" destOrd="0" presId="urn:microsoft.com/office/officeart/2005/8/layout/vList2"/>
    <dgm:cxn modelId="{1DFBD71E-D55D-451E-BE8C-2FFC01C4E529}" type="presParOf" srcId="{0015BFD2-CE4E-4294-ACCD-A29E8D69DCD6}" destId="{2D1DF21E-04A2-4763-8961-F2E2C085D8F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53D7CB-0839-4937-89EB-2B1FC6FA43DA}" type="doc">
      <dgm:prSet loTypeId="urn:microsoft.com/office/officeart/2005/8/layout/vList3#1" loCatId="list" qsTypeId="urn:microsoft.com/office/officeart/2005/8/quickstyle/simple1" qsCatId="simple" csTypeId="urn:microsoft.com/office/officeart/2005/8/colors/accent1_2" csCatId="accent1" phldr="1"/>
      <dgm:spPr/>
    </dgm:pt>
    <dgm:pt modelId="{E0E65E09-B84B-4100-ABE5-5A0B4A75546F}">
      <dgm:prSet phldrT="[Text]" custT="1"/>
      <dgm:spPr/>
      <dgm:t>
        <a:bodyPr/>
        <a:lstStyle/>
        <a:p>
          <a:r>
            <a:rPr lang="mn-MN" sz="3600" dirty="0" smtClean="0">
              <a:latin typeface="Times New Roman" panose="02020603050405020304" pitchFamily="18" charset="0"/>
              <a:cs typeface="Times New Roman" panose="02020603050405020304" pitchFamily="18" charset="0"/>
            </a:rPr>
            <a:t>2013</a:t>
          </a:r>
          <a:r>
            <a:rPr lang="mn-MN" sz="2600" dirty="0" smtClean="0">
              <a:latin typeface="Times New Roman" panose="02020603050405020304" pitchFamily="18" charset="0"/>
              <a:cs typeface="Times New Roman" panose="02020603050405020304" pitchFamily="18" charset="0"/>
            </a:rPr>
            <a:t> онд улсын хэмжээнд өмчлөх эрхийн эсрэг гэмт хэрэг </a:t>
          </a:r>
          <a:r>
            <a:rPr lang="mn-MN" sz="4000" dirty="0" smtClean="0">
              <a:latin typeface="Times New Roman" panose="02020603050405020304" pitchFamily="18" charset="0"/>
              <a:cs typeface="Times New Roman" panose="02020603050405020304" pitchFamily="18" charset="0"/>
            </a:rPr>
            <a:t>11118</a:t>
          </a:r>
          <a:endParaRPr lang="mn-MN" sz="2600" dirty="0" smtClean="0">
            <a:latin typeface="Times New Roman" panose="02020603050405020304" pitchFamily="18" charset="0"/>
            <a:cs typeface="Times New Roman" panose="02020603050405020304" pitchFamily="18" charset="0"/>
          </a:endParaRPr>
        </a:p>
      </dgm:t>
    </dgm:pt>
    <dgm:pt modelId="{552DF4C5-5F1C-489C-BA20-BE96C0BBACF3}" type="parTrans" cxnId="{88E49A2C-4CE5-4A3B-8CF6-32E9058FF726}">
      <dgm:prSet/>
      <dgm:spPr/>
      <dgm:t>
        <a:bodyPr/>
        <a:lstStyle/>
        <a:p>
          <a:endParaRPr lang="en-US"/>
        </a:p>
      </dgm:t>
    </dgm:pt>
    <dgm:pt modelId="{AD971B33-83A8-41A1-BA7A-49AB7BA024EF}" type="sibTrans" cxnId="{88E49A2C-4CE5-4A3B-8CF6-32E9058FF726}">
      <dgm:prSet/>
      <dgm:spPr/>
      <dgm:t>
        <a:bodyPr/>
        <a:lstStyle/>
        <a:p>
          <a:endParaRPr lang="en-US"/>
        </a:p>
      </dgm:t>
    </dgm:pt>
    <dgm:pt modelId="{A4A6DA8D-BD5C-494E-95FB-231A457C1A8C}">
      <dgm:prSet phldrT="[Text]" custT="1"/>
      <dgm:spPr/>
      <dgm:t>
        <a:bodyPr/>
        <a:lstStyle/>
        <a:p>
          <a:r>
            <a:rPr lang="mn-MN" sz="3600" dirty="0" smtClean="0">
              <a:latin typeface="Times New Roman" panose="02020603050405020304" pitchFamily="18" charset="0"/>
              <a:cs typeface="Times New Roman" panose="02020603050405020304" pitchFamily="18" charset="0"/>
            </a:rPr>
            <a:t>2014</a:t>
          </a:r>
          <a:r>
            <a:rPr lang="mn-MN" sz="2600" dirty="0" smtClean="0">
              <a:latin typeface="Times New Roman" panose="02020603050405020304" pitchFamily="18" charset="0"/>
              <a:cs typeface="Times New Roman" panose="02020603050405020304" pitchFamily="18" charset="0"/>
            </a:rPr>
            <a:t> онд улсын хэмжээнд өмчлөх эрхийн эсрэг гэмт хэрэг </a:t>
          </a:r>
          <a:r>
            <a:rPr lang="mn-MN" sz="4000" dirty="0" smtClean="0">
              <a:latin typeface="Times New Roman" panose="02020603050405020304" pitchFamily="18" charset="0"/>
              <a:cs typeface="Times New Roman" panose="02020603050405020304" pitchFamily="18" charset="0"/>
            </a:rPr>
            <a:t>12551</a:t>
          </a:r>
          <a:r>
            <a:rPr lang="mn-MN" sz="2600" dirty="0" smtClean="0">
              <a:latin typeface="Times New Roman" panose="02020603050405020304" pitchFamily="18" charset="0"/>
              <a:cs typeface="Times New Roman" panose="02020603050405020304" pitchFamily="18" charset="0"/>
            </a:rPr>
            <a:t> болж өссөн</a:t>
          </a:r>
          <a:endParaRPr lang="en-US" sz="2600" dirty="0"/>
        </a:p>
      </dgm:t>
    </dgm:pt>
    <dgm:pt modelId="{4B3757BE-602D-463D-95AE-5A1A877B57E7}" type="parTrans" cxnId="{3B07B86B-980B-45EA-808E-D5A097AF6667}">
      <dgm:prSet/>
      <dgm:spPr/>
      <dgm:t>
        <a:bodyPr/>
        <a:lstStyle/>
        <a:p>
          <a:endParaRPr lang="en-US"/>
        </a:p>
      </dgm:t>
    </dgm:pt>
    <dgm:pt modelId="{EC3424C7-7D16-41C3-BE14-DDE6BE17503B}" type="sibTrans" cxnId="{3B07B86B-980B-45EA-808E-D5A097AF6667}">
      <dgm:prSet/>
      <dgm:spPr/>
      <dgm:t>
        <a:bodyPr/>
        <a:lstStyle/>
        <a:p>
          <a:endParaRPr lang="en-US"/>
        </a:p>
      </dgm:t>
    </dgm:pt>
    <dgm:pt modelId="{CD830269-3081-4168-9446-2072D302CD59}" type="pres">
      <dgm:prSet presAssocID="{DE53D7CB-0839-4937-89EB-2B1FC6FA43DA}" presName="linearFlow" presStyleCnt="0">
        <dgm:presLayoutVars>
          <dgm:dir/>
          <dgm:resizeHandles val="exact"/>
        </dgm:presLayoutVars>
      </dgm:prSet>
      <dgm:spPr/>
    </dgm:pt>
    <dgm:pt modelId="{4B5C5D34-EC34-42DF-8C0E-C81F8B58F1D8}" type="pres">
      <dgm:prSet presAssocID="{E0E65E09-B84B-4100-ABE5-5A0B4A75546F}" presName="composite" presStyleCnt="0"/>
      <dgm:spPr/>
    </dgm:pt>
    <dgm:pt modelId="{F3E22CB7-12A1-41E5-AC71-8ED52284FACA}" type="pres">
      <dgm:prSet presAssocID="{E0E65E09-B84B-4100-ABE5-5A0B4A75546F}" presName="imgShp" presStyleLbl="fgImgPlace1" presStyleIdx="0" presStyleCnt="2" custLinFactNeighborX="-19668" custLinFactNeighborY="12884"/>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038A900B-D055-483C-BF30-695CB1A8A3EA}" type="pres">
      <dgm:prSet presAssocID="{E0E65E09-B84B-4100-ABE5-5A0B4A75546F}" presName="txShp" presStyleLbl="node1" presStyleIdx="0" presStyleCnt="2" custLinFactNeighborX="-7460" custLinFactNeighborY="12884">
        <dgm:presLayoutVars>
          <dgm:bulletEnabled val="1"/>
        </dgm:presLayoutVars>
      </dgm:prSet>
      <dgm:spPr/>
      <dgm:t>
        <a:bodyPr/>
        <a:lstStyle/>
        <a:p>
          <a:endParaRPr lang="en-US"/>
        </a:p>
      </dgm:t>
    </dgm:pt>
    <dgm:pt modelId="{B69AFE24-A640-433A-A17D-9EE574A84B0A}" type="pres">
      <dgm:prSet presAssocID="{AD971B33-83A8-41A1-BA7A-49AB7BA024EF}" presName="spacing" presStyleCnt="0"/>
      <dgm:spPr/>
    </dgm:pt>
    <dgm:pt modelId="{77D6FAF0-4470-44A5-AAD7-1049430F8F40}" type="pres">
      <dgm:prSet presAssocID="{A4A6DA8D-BD5C-494E-95FB-231A457C1A8C}" presName="composite" presStyleCnt="0"/>
      <dgm:spPr/>
    </dgm:pt>
    <dgm:pt modelId="{EF8FF0CE-F981-42EE-995F-FF9ADCC13619}" type="pres">
      <dgm:prSet presAssocID="{A4A6DA8D-BD5C-494E-95FB-231A457C1A8C}" presName="imgShp" presStyleLbl="fgImgPlace1" presStyleIdx="1" presStyleCnt="2" custLinFactNeighborX="-19688" custLinFactNeighborY="-3598"/>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939281FA-E475-441F-84BB-0BA556DC8864}" type="pres">
      <dgm:prSet presAssocID="{A4A6DA8D-BD5C-494E-95FB-231A457C1A8C}" presName="txShp" presStyleLbl="node1" presStyleIdx="1" presStyleCnt="2" custLinFactNeighborX="-7468" custLinFactNeighborY="-3598">
        <dgm:presLayoutVars>
          <dgm:bulletEnabled val="1"/>
        </dgm:presLayoutVars>
      </dgm:prSet>
      <dgm:spPr/>
      <dgm:t>
        <a:bodyPr/>
        <a:lstStyle/>
        <a:p>
          <a:endParaRPr lang="en-US"/>
        </a:p>
      </dgm:t>
    </dgm:pt>
  </dgm:ptLst>
  <dgm:cxnLst>
    <dgm:cxn modelId="{4FCA7208-6DB5-4AA8-97EC-BF695053AE18}" type="presOf" srcId="{E0E65E09-B84B-4100-ABE5-5A0B4A75546F}" destId="{038A900B-D055-483C-BF30-695CB1A8A3EA}" srcOrd="0" destOrd="0" presId="urn:microsoft.com/office/officeart/2005/8/layout/vList3#1"/>
    <dgm:cxn modelId="{04CDA1DC-A90B-4B48-B039-460453BB89BD}" type="presOf" srcId="{A4A6DA8D-BD5C-494E-95FB-231A457C1A8C}" destId="{939281FA-E475-441F-84BB-0BA556DC8864}" srcOrd="0" destOrd="0" presId="urn:microsoft.com/office/officeart/2005/8/layout/vList3#1"/>
    <dgm:cxn modelId="{88E49A2C-4CE5-4A3B-8CF6-32E9058FF726}" srcId="{DE53D7CB-0839-4937-89EB-2B1FC6FA43DA}" destId="{E0E65E09-B84B-4100-ABE5-5A0B4A75546F}" srcOrd="0" destOrd="0" parTransId="{552DF4C5-5F1C-489C-BA20-BE96C0BBACF3}" sibTransId="{AD971B33-83A8-41A1-BA7A-49AB7BA024EF}"/>
    <dgm:cxn modelId="{D0FCB2BE-4788-43F7-B303-F9A212419FE4}" type="presOf" srcId="{DE53D7CB-0839-4937-89EB-2B1FC6FA43DA}" destId="{CD830269-3081-4168-9446-2072D302CD59}" srcOrd="0" destOrd="0" presId="urn:microsoft.com/office/officeart/2005/8/layout/vList3#1"/>
    <dgm:cxn modelId="{3B07B86B-980B-45EA-808E-D5A097AF6667}" srcId="{DE53D7CB-0839-4937-89EB-2B1FC6FA43DA}" destId="{A4A6DA8D-BD5C-494E-95FB-231A457C1A8C}" srcOrd="1" destOrd="0" parTransId="{4B3757BE-602D-463D-95AE-5A1A877B57E7}" sibTransId="{EC3424C7-7D16-41C3-BE14-DDE6BE17503B}"/>
    <dgm:cxn modelId="{456733CF-98C9-4F13-A2FE-B58A6516BABF}" type="presParOf" srcId="{CD830269-3081-4168-9446-2072D302CD59}" destId="{4B5C5D34-EC34-42DF-8C0E-C81F8B58F1D8}" srcOrd="0" destOrd="0" presId="urn:microsoft.com/office/officeart/2005/8/layout/vList3#1"/>
    <dgm:cxn modelId="{2582B318-2640-4B01-B8BD-36CAC244538A}" type="presParOf" srcId="{4B5C5D34-EC34-42DF-8C0E-C81F8B58F1D8}" destId="{F3E22CB7-12A1-41E5-AC71-8ED52284FACA}" srcOrd="0" destOrd="0" presId="urn:microsoft.com/office/officeart/2005/8/layout/vList3#1"/>
    <dgm:cxn modelId="{93BE57A5-9A28-4C7A-B491-50C9EE7F0B60}" type="presParOf" srcId="{4B5C5D34-EC34-42DF-8C0E-C81F8B58F1D8}" destId="{038A900B-D055-483C-BF30-695CB1A8A3EA}" srcOrd="1" destOrd="0" presId="urn:microsoft.com/office/officeart/2005/8/layout/vList3#1"/>
    <dgm:cxn modelId="{1253BFCC-6FF6-4FE3-887E-62007E61C42F}" type="presParOf" srcId="{CD830269-3081-4168-9446-2072D302CD59}" destId="{B69AFE24-A640-433A-A17D-9EE574A84B0A}" srcOrd="1" destOrd="0" presId="urn:microsoft.com/office/officeart/2005/8/layout/vList3#1"/>
    <dgm:cxn modelId="{D443ACC8-0404-4DCE-A92B-67ED70131D92}" type="presParOf" srcId="{CD830269-3081-4168-9446-2072D302CD59}" destId="{77D6FAF0-4470-44A5-AAD7-1049430F8F40}" srcOrd="2" destOrd="0" presId="urn:microsoft.com/office/officeart/2005/8/layout/vList3#1"/>
    <dgm:cxn modelId="{CFFBF52D-C533-4071-A688-695C2B6CD3D8}" type="presParOf" srcId="{77D6FAF0-4470-44A5-AAD7-1049430F8F40}" destId="{EF8FF0CE-F981-42EE-995F-FF9ADCC13619}" srcOrd="0" destOrd="0" presId="urn:microsoft.com/office/officeart/2005/8/layout/vList3#1"/>
    <dgm:cxn modelId="{E7A51C0D-95AE-4E09-828E-1F0B0926AAE1}" type="presParOf" srcId="{77D6FAF0-4470-44A5-AAD7-1049430F8F40}" destId="{939281FA-E475-441F-84BB-0BA556DC886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B9A3-08B6-4B09-9DC7-EFD548533EE5}">
      <dsp:nvSpPr>
        <dsp:cNvPr id="0" name=""/>
        <dsp:cNvSpPr/>
      </dsp:nvSpPr>
      <dsp:spPr>
        <a:xfrm rot="5400000">
          <a:off x="-191108" y="191452"/>
          <a:ext cx="1274056" cy="89183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mn-MN" sz="2700" kern="1200" dirty="0" smtClean="0"/>
            <a:t>1</a:t>
          </a:r>
          <a:endParaRPr lang="en-US" sz="2700" kern="1200" dirty="0"/>
        </a:p>
      </dsp:txBody>
      <dsp:txXfrm rot="-5400000">
        <a:off x="1" y="446264"/>
        <a:ext cx="891839" cy="382217"/>
      </dsp:txXfrm>
    </dsp:sp>
    <dsp:sp modelId="{BDCDF588-DC10-4EA3-B386-5FA70306B3CA}">
      <dsp:nvSpPr>
        <dsp:cNvPr id="0" name=""/>
        <dsp:cNvSpPr/>
      </dsp:nvSpPr>
      <dsp:spPr>
        <a:xfrm rot="5400000">
          <a:off x="3918051" y="-3025867"/>
          <a:ext cx="828137" cy="68805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mn-MN" sz="2500" kern="1200" dirty="0" smtClean="0"/>
            <a:t>Өмчлөх эрхийн харилцаа ба ЭХ-ийн зохицуулалт</a:t>
          </a:r>
          <a:endParaRPr lang="en-US" sz="2500" kern="1200" dirty="0"/>
        </a:p>
      </dsp:txBody>
      <dsp:txXfrm rot="-5400000">
        <a:off x="891840" y="40770"/>
        <a:ext cx="6840134" cy="747285"/>
      </dsp:txXfrm>
    </dsp:sp>
    <dsp:sp modelId="{36B23CB2-B887-40F0-957A-D60FBE115A66}">
      <dsp:nvSpPr>
        <dsp:cNvPr id="0" name=""/>
        <dsp:cNvSpPr/>
      </dsp:nvSpPr>
      <dsp:spPr>
        <a:xfrm rot="5400000">
          <a:off x="-191108" y="1266198"/>
          <a:ext cx="1274056" cy="89183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mn-MN" sz="2700" kern="1200" dirty="0" smtClean="0"/>
            <a:t>2</a:t>
          </a:r>
          <a:endParaRPr lang="en-US" sz="2700" kern="1200" dirty="0"/>
        </a:p>
      </dsp:txBody>
      <dsp:txXfrm rot="-5400000">
        <a:off x="1" y="1521010"/>
        <a:ext cx="891839" cy="382217"/>
      </dsp:txXfrm>
    </dsp:sp>
    <dsp:sp modelId="{0CAF774C-75CC-4DCF-BA3B-F2AC941C0D17}">
      <dsp:nvSpPr>
        <dsp:cNvPr id="0" name=""/>
        <dsp:cNvSpPr/>
      </dsp:nvSpPr>
      <dsp:spPr>
        <a:xfrm rot="5400000">
          <a:off x="3918051" y="-1951121"/>
          <a:ext cx="828137" cy="68805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mn-MN" sz="2500" kern="1200" dirty="0" smtClean="0"/>
            <a:t>Өмчлөх эрхийн эсрэг гэмт хэргийн гаралт, статистик</a:t>
          </a:r>
          <a:endParaRPr lang="en-US" sz="2500" kern="1200" dirty="0"/>
        </a:p>
      </dsp:txBody>
      <dsp:txXfrm rot="-5400000">
        <a:off x="891840" y="1115516"/>
        <a:ext cx="6840134" cy="747285"/>
      </dsp:txXfrm>
    </dsp:sp>
    <dsp:sp modelId="{B030AE2F-6DD3-44DB-924D-AEEA09EA24EB}">
      <dsp:nvSpPr>
        <dsp:cNvPr id="0" name=""/>
        <dsp:cNvSpPr/>
      </dsp:nvSpPr>
      <dsp:spPr>
        <a:xfrm rot="5400000">
          <a:off x="-191108" y="2340944"/>
          <a:ext cx="1274056" cy="89183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mn-MN" sz="2700" kern="1200" dirty="0" smtClean="0"/>
            <a:t>3</a:t>
          </a:r>
          <a:endParaRPr lang="en-US" sz="2700" kern="1200" dirty="0"/>
        </a:p>
      </dsp:txBody>
      <dsp:txXfrm rot="-5400000">
        <a:off x="1" y="2595756"/>
        <a:ext cx="891839" cy="382217"/>
      </dsp:txXfrm>
    </dsp:sp>
    <dsp:sp modelId="{DDEEED79-F56D-41BB-98D3-375AB795279D}">
      <dsp:nvSpPr>
        <dsp:cNvPr id="0" name=""/>
        <dsp:cNvSpPr/>
      </dsp:nvSpPr>
      <dsp:spPr>
        <a:xfrm rot="5400000">
          <a:off x="3918051" y="-876375"/>
          <a:ext cx="828137" cy="68805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mn-MN" sz="2500" kern="1200" dirty="0" smtClean="0"/>
            <a:t>ЭХ дах Өмчлөх эрхийн эсрэг гэмт хэргийн зохицуулалт, хэрэглээ</a:t>
          </a:r>
          <a:endParaRPr lang="en-US" sz="2500" kern="1200" dirty="0"/>
        </a:p>
      </dsp:txBody>
      <dsp:txXfrm rot="-5400000">
        <a:off x="891840" y="2190262"/>
        <a:ext cx="6840134" cy="747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05513-A629-4C22-B1EB-BBC95B9D9680}">
      <dsp:nvSpPr>
        <dsp:cNvPr id="0" name=""/>
        <dsp:cNvSpPr/>
      </dsp:nvSpPr>
      <dsp:spPr>
        <a:xfrm>
          <a:off x="0" y="192171"/>
          <a:ext cx="8064896" cy="1235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mn-MN" sz="3200" b="1" i="1" kern="1200" smtClean="0">
              <a:latin typeface="Tw Cen MT (Body)"/>
            </a:rPr>
            <a:t>Монгол Улсын Үндсэн </a:t>
          </a:r>
          <a:r>
            <a:rPr lang="mn-MN" sz="3200" b="1" i="1" kern="1200" dirty="0" smtClean="0">
              <a:latin typeface="Tw Cen MT (Body)"/>
            </a:rPr>
            <a:t>хууль </a:t>
          </a:r>
          <a:r>
            <a:rPr lang="mn-MN" sz="3200" b="1" i="1" kern="1200" cap="none" dirty="0" smtClean="0">
              <a:latin typeface="Tw Cen MT (Body)"/>
            </a:rPr>
            <a:t>дахь</a:t>
          </a:r>
          <a:r>
            <a:rPr lang="mn-MN" sz="3200" b="1" i="1" kern="1200" dirty="0" smtClean="0">
              <a:latin typeface="Tw Cen MT (Body)"/>
            </a:rPr>
            <a:t> ӨМЧИЙН ХАРИЛЦАА</a:t>
          </a:r>
          <a:endParaRPr lang="en-US" sz="3200" b="1" i="1" kern="1200" dirty="0">
            <a:latin typeface="Tw Cen MT (Body)"/>
          </a:endParaRPr>
        </a:p>
      </dsp:txBody>
      <dsp:txXfrm>
        <a:off x="60313" y="252484"/>
        <a:ext cx="7944270" cy="1114894"/>
      </dsp:txXfrm>
    </dsp:sp>
    <dsp:sp modelId="{5367BAA1-BA01-44AF-B8E4-40197F3EF69F}">
      <dsp:nvSpPr>
        <dsp:cNvPr id="0" name=""/>
        <dsp:cNvSpPr/>
      </dsp:nvSpPr>
      <dsp:spPr>
        <a:xfrm>
          <a:off x="0" y="1427691"/>
          <a:ext cx="8064896"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mn-MN" sz="2500" kern="1200" dirty="0" smtClean="0">
              <a:latin typeface="Tw Cen MT (Body)"/>
            </a:rPr>
            <a:t>Төр нь нийтийн болон хувийн өмчийн аливаа хэлбэрийг хүлээн зөвшөөрч, өмчлөгчийн эрхийг хуулиар хамгаална.</a:t>
          </a:r>
          <a:endParaRPr lang="en-US" sz="2500" kern="1200" dirty="0">
            <a:latin typeface="Tw Cen MT (Body)"/>
          </a:endParaRPr>
        </a:p>
        <a:p>
          <a:pPr marL="228600" lvl="1" indent="-228600" algn="l" defTabSz="1111250">
            <a:lnSpc>
              <a:spcPct val="90000"/>
            </a:lnSpc>
            <a:spcBef>
              <a:spcPct val="0"/>
            </a:spcBef>
            <a:spcAft>
              <a:spcPct val="20000"/>
            </a:spcAft>
            <a:buChar char="••"/>
          </a:pPr>
          <a:r>
            <a:rPr lang="mn-MN" sz="2500" kern="1200" dirty="0" smtClean="0">
              <a:latin typeface="Tw Cen MT (Body)"/>
            </a:rPr>
            <a:t>Хөдлөх, үл хөдлөх хөрөнгө шударгаар олж авах, эзэмших, өмчлөх, өв залгамжлуулах эрхтэй.</a:t>
          </a:r>
          <a:endParaRPr lang="en-US" sz="2500" kern="1200" dirty="0">
            <a:latin typeface="Tw Cen MT (Body)"/>
          </a:endParaRPr>
        </a:p>
      </dsp:txBody>
      <dsp:txXfrm>
        <a:off x="0" y="1427691"/>
        <a:ext cx="8064896" cy="1821600"/>
      </dsp:txXfrm>
    </dsp:sp>
    <dsp:sp modelId="{A7A64EBE-004C-4BCB-AE36-C5A9C8E6C96F}">
      <dsp:nvSpPr>
        <dsp:cNvPr id="0" name=""/>
        <dsp:cNvSpPr/>
      </dsp:nvSpPr>
      <dsp:spPr>
        <a:xfrm>
          <a:off x="0" y="3249291"/>
          <a:ext cx="8064896" cy="12355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mn-MN" sz="3200" b="1" i="1" kern="1200" dirty="0" smtClean="0">
              <a:latin typeface="Tw Cen MT (Body)"/>
            </a:rPr>
            <a:t>Өмчлөх эрхийн эсрэг гэмт хэргийг эрүүгийн хуульд зохицуулсан нь</a:t>
          </a:r>
          <a:endParaRPr lang="en-US" sz="3200" b="1" i="1" kern="1200" dirty="0">
            <a:latin typeface="Tw Cen MT (Body)"/>
          </a:endParaRPr>
        </a:p>
      </dsp:txBody>
      <dsp:txXfrm>
        <a:off x="60313" y="3309604"/>
        <a:ext cx="7944270" cy="1114894"/>
      </dsp:txXfrm>
    </dsp:sp>
    <dsp:sp modelId="{2D1DF21E-04A2-4763-8961-F2E2C085D8F9}">
      <dsp:nvSpPr>
        <dsp:cNvPr id="0" name=""/>
        <dsp:cNvSpPr/>
      </dsp:nvSpPr>
      <dsp:spPr>
        <a:xfrm>
          <a:off x="0" y="4484811"/>
          <a:ext cx="8064896"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mn-MN" sz="2000" kern="1200" dirty="0" smtClean="0">
              <a:latin typeface="Tw Cen MT (Body)"/>
            </a:rPr>
            <a:t>ЭХ-ийн 19 дүгээр бүлэг 145-155 дугаар зүйлүүдэд тухайлан зохицуулсан байдаг.</a:t>
          </a:r>
          <a:endParaRPr lang="en-US" sz="2000" kern="1200" dirty="0">
            <a:latin typeface="Tw Cen MT (Body)"/>
          </a:endParaRPr>
        </a:p>
      </dsp:txBody>
      <dsp:txXfrm>
        <a:off x="0" y="4484811"/>
        <a:ext cx="8064896" cy="57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A900B-D055-483C-BF30-695CB1A8A3EA}">
      <dsp:nvSpPr>
        <dsp:cNvPr id="0" name=""/>
        <dsp:cNvSpPr/>
      </dsp:nvSpPr>
      <dsp:spPr>
        <a:xfrm rot="10800000">
          <a:off x="1421306" y="275789"/>
          <a:ext cx="5027958" cy="21198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775" tIns="137160" rIns="256032" bIns="137160" numCol="1" spcCol="1270" anchor="ctr" anchorCtr="0">
          <a:noAutofit/>
        </a:bodyPr>
        <a:lstStyle/>
        <a:p>
          <a:pPr lvl="0" algn="ctr" defTabSz="1600200">
            <a:lnSpc>
              <a:spcPct val="90000"/>
            </a:lnSpc>
            <a:spcBef>
              <a:spcPct val="0"/>
            </a:spcBef>
            <a:spcAft>
              <a:spcPct val="35000"/>
            </a:spcAft>
          </a:pPr>
          <a:r>
            <a:rPr lang="mn-MN" sz="3600" kern="1200" dirty="0" smtClean="0">
              <a:latin typeface="Times New Roman" panose="02020603050405020304" pitchFamily="18" charset="0"/>
              <a:cs typeface="Times New Roman" panose="02020603050405020304" pitchFamily="18" charset="0"/>
            </a:rPr>
            <a:t>2013</a:t>
          </a:r>
          <a:r>
            <a:rPr lang="mn-MN" sz="2600" kern="1200" dirty="0" smtClean="0">
              <a:latin typeface="Times New Roman" panose="02020603050405020304" pitchFamily="18" charset="0"/>
              <a:cs typeface="Times New Roman" panose="02020603050405020304" pitchFamily="18" charset="0"/>
            </a:rPr>
            <a:t> онд улсын хэмжээнд өмчлөх эрхийн эсрэг гэмт хэрэг </a:t>
          </a:r>
          <a:r>
            <a:rPr lang="mn-MN" sz="4000" kern="1200" dirty="0" smtClean="0">
              <a:latin typeface="Times New Roman" panose="02020603050405020304" pitchFamily="18" charset="0"/>
              <a:cs typeface="Times New Roman" panose="02020603050405020304" pitchFamily="18" charset="0"/>
            </a:rPr>
            <a:t>11118</a:t>
          </a:r>
          <a:endParaRPr lang="mn-MN" sz="2600" kern="1200" dirty="0" smtClean="0">
            <a:latin typeface="Times New Roman" panose="02020603050405020304" pitchFamily="18" charset="0"/>
            <a:cs typeface="Times New Roman" panose="02020603050405020304" pitchFamily="18" charset="0"/>
          </a:endParaRPr>
        </a:p>
      </dsp:txBody>
      <dsp:txXfrm rot="10800000">
        <a:off x="1951257" y="275789"/>
        <a:ext cx="4498007" cy="2119804"/>
      </dsp:txXfrm>
    </dsp:sp>
    <dsp:sp modelId="{F3E22CB7-12A1-41E5-AC71-8ED52284FACA}">
      <dsp:nvSpPr>
        <dsp:cNvPr id="0" name=""/>
        <dsp:cNvSpPr/>
      </dsp:nvSpPr>
      <dsp:spPr>
        <a:xfrm>
          <a:off x="319566" y="275789"/>
          <a:ext cx="2119804" cy="21198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281FA-E475-441F-84BB-0BA556DC8864}">
      <dsp:nvSpPr>
        <dsp:cNvPr id="0" name=""/>
        <dsp:cNvSpPr/>
      </dsp:nvSpPr>
      <dsp:spPr>
        <a:xfrm rot="10800000">
          <a:off x="1420903" y="2678985"/>
          <a:ext cx="5027958" cy="2119804"/>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4775" tIns="137160" rIns="256032" bIns="137160" numCol="1" spcCol="1270" anchor="ctr" anchorCtr="0">
          <a:noAutofit/>
        </a:bodyPr>
        <a:lstStyle/>
        <a:p>
          <a:pPr lvl="0" algn="ctr" defTabSz="1600200">
            <a:lnSpc>
              <a:spcPct val="90000"/>
            </a:lnSpc>
            <a:spcBef>
              <a:spcPct val="0"/>
            </a:spcBef>
            <a:spcAft>
              <a:spcPct val="35000"/>
            </a:spcAft>
          </a:pPr>
          <a:r>
            <a:rPr lang="mn-MN" sz="3600" kern="1200" dirty="0" smtClean="0">
              <a:latin typeface="Times New Roman" panose="02020603050405020304" pitchFamily="18" charset="0"/>
              <a:cs typeface="Times New Roman" panose="02020603050405020304" pitchFamily="18" charset="0"/>
            </a:rPr>
            <a:t>2014</a:t>
          </a:r>
          <a:r>
            <a:rPr lang="mn-MN" sz="2600" kern="1200" dirty="0" smtClean="0">
              <a:latin typeface="Times New Roman" panose="02020603050405020304" pitchFamily="18" charset="0"/>
              <a:cs typeface="Times New Roman" panose="02020603050405020304" pitchFamily="18" charset="0"/>
            </a:rPr>
            <a:t> онд улсын хэмжээнд өмчлөх эрхийн эсрэг гэмт хэрэг </a:t>
          </a:r>
          <a:r>
            <a:rPr lang="mn-MN" sz="4000" kern="1200" dirty="0" smtClean="0">
              <a:latin typeface="Times New Roman" panose="02020603050405020304" pitchFamily="18" charset="0"/>
              <a:cs typeface="Times New Roman" panose="02020603050405020304" pitchFamily="18" charset="0"/>
            </a:rPr>
            <a:t>12551</a:t>
          </a:r>
          <a:r>
            <a:rPr lang="mn-MN" sz="2600" kern="1200" dirty="0" smtClean="0">
              <a:latin typeface="Times New Roman" panose="02020603050405020304" pitchFamily="18" charset="0"/>
              <a:cs typeface="Times New Roman" panose="02020603050405020304" pitchFamily="18" charset="0"/>
            </a:rPr>
            <a:t> болж өссөн</a:t>
          </a:r>
          <a:endParaRPr lang="en-US" sz="2600" kern="1200" dirty="0"/>
        </a:p>
      </dsp:txBody>
      <dsp:txXfrm rot="10800000">
        <a:off x="1950854" y="2678985"/>
        <a:ext cx="4498007" cy="2119804"/>
      </dsp:txXfrm>
    </dsp:sp>
    <dsp:sp modelId="{EF8FF0CE-F981-42EE-995F-FF9ADCC13619}">
      <dsp:nvSpPr>
        <dsp:cNvPr id="0" name=""/>
        <dsp:cNvSpPr/>
      </dsp:nvSpPr>
      <dsp:spPr>
        <a:xfrm>
          <a:off x="319142" y="2678985"/>
          <a:ext cx="2119804" cy="21198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304718AE-1D3D-4E58-ABAB-BFB69724F8C2}" type="slidenum">
              <a:rPr lang="en-US" smtClean="0"/>
              <a:pPr/>
              <a:t>‹#›</a:t>
            </a:fld>
            <a:endParaRPr lang="en-US"/>
          </a:p>
        </p:txBody>
      </p:sp>
    </p:spTree>
    <p:extLst>
      <p:ext uri="{BB962C8B-B14F-4D97-AF65-F5344CB8AC3E}">
        <p14:creationId xmlns:p14="http://schemas.microsoft.com/office/powerpoint/2010/main" val="162706507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0A9E96E7-6600-4E7C-B02A-A58D27D368AD}" type="slidenum">
              <a:rPr lang="en-US" smtClean="0"/>
              <a:pPr/>
              <a:t>‹#›</a:t>
            </a:fld>
            <a:endParaRPr lang="en-US"/>
          </a:p>
        </p:txBody>
      </p:sp>
    </p:spTree>
    <p:extLst>
      <p:ext uri="{BB962C8B-B14F-4D97-AF65-F5344CB8AC3E}">
        <p14:creationId xmlns:p14="http://schemas.microsoft.com/office/powerpoint/2010/main" val="6041847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9E96E7-6600-4E7C-B02A-A58D27D368AD}"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4471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9E96E7-6600-4E7C-B02A-A58D27D368AD}"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25005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71FB60-9BE7-46E5-9644-4FC1611CA000}"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55727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419068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416524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3870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11129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071FB60-9BE7-46E5-9644-4FC1611CA000}"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120673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071FB60-9BE7-46E5-9644-4FC1611CA000}"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312716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1FB60-9BE7-46E5-9644-4FC1611CA000}"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291545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1FB60-9BE7-46E5-9644-4FC1611CA000}"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104690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1FB60-9BE7-46E5-9644-4FC1611CA000}"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222995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1FB60-9BE7-46E5-9644-4FC1611CA000}"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263256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223449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71FB60-9BE7-46E5-9644-4FC1611CA000}" type="datetimeFigureOut">
              <a:rPr lang="en-US" smtClean="0"/>
              <a:pPr/>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191038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71FB60-9BE7-46E5-9644-4FC1611CA000}"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219961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071FB60-9BE7-46E5-9644-4FC1611CA000}" type="datetimeFigureOut">
              <a:rPr lang="en-US" smtClean="0"/>
              <a:pPr/>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173768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349511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1FB60-9BE7-46E5-9644-4FC1611CA000}"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0C0FE-9376-4F6E-8245-557784725C52}" type="slidenum">
              <a:rPr lang="en-US" smtClean="0"/>
              <a:pPr/>
              <a:t>‹#›</a:t>
            </a:fld>
            <a:endParaRPr lang="en-US"/>
          </a:p>
        </p:txBody>
      </p:sp>
    </p:spTree>
    <p:extLst>
      <p:ext uri="{BB962C8B-B14F-4D97-AF65-F5344CB8AC3E}">
        <p14:creationId xmlns:p14="http://schemas.microsoft.com/office/powerpoint/2010/main" val="384434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8071FB60-9BE7-46E5-9644-4FC1611CA000}" type="datetimeFigureOut">
              <a:rPr lang="en-US" smtClean="0"/>
              <a:pPr/>
              <a:t>1/6/2017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DD0C0FE-9376-4F6E-8245-557784725C52}" type="slidenum">
              <a:rPr lang="en-US" smtClean="0"/>
              <a:pPr/>
              <a:t>‹#›</a:t>
            </a:fld>
            <a:endParaRPr lang="en-US"/>
          </a:p>
        </p:txBody>
      </p:sp>
    </p:spTree>
    <p:extLst>
      <p:ext uri="{BB962C8B-B14F-4D97-AF65-F5344CB8AC3E}">
        <p14:creationId xmlns:p14="http://schemas.microsoft.com/office/powerpoint/2010/main" val="352109270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212976"/>
            <a:ext cx="7773338" cy="1596177"/>
          </a:xfrm>
        </p:spPr>
        <p:txBody>
          <a:bodyPr>
            <a:normAutofit/>
          </a:bodyPr>
          <a:lstStyle/>
          <a:p>
            <a:r>
              <a:rPr lang="mn-MN" b="1" dirty="0" smtClean="0">
                <a:solidFill>
                  <a:schemeClr val="tx2">
                    <a:lumMod val="50000"/>
                  </a:schemeClr>
                </a:solidFill>
                <a:latin typeface="Times New Roman" pitchFamily="18" charset="0"/>
                <a:cs typeface="Times New Roman" pitchFamily="18" charset="0"/>
              </a:rPr>
              <a:t>ӨМЧЛӨХ ЭРХИЙН ЭСРЭГ ГЭМТ ХЭРГИЙН ТУХАЙ</a:t>
            </a:r>
            <a:endParaRPr lang="en-US" b="1" dirty="0">
              <a:solidFill>
                <a:schemeClr val="tx2">
                  <a:lumMod val="50000"/>
                </a:schemeClr>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685330" y="2367093"/>
            <a:ext cx="7772870" cy="485843"/>
          </a:xfrm>
        </p:spPr>
        <p:txBody>
          <a:bodyPr>
            <a:normAutofit/>
          </a:bodyPr>
          <a:lstStyle/>
          <a:p>
            <a:pPr marL="0" indent="0" algn="ctr">
              <a:buNone/>
            </a:pPr>
            <a:r>
              <a:rPr lang="mn-MN" b="1" dirty="0" smtClean="0"/>
              <a:t>ХУУЛЬ ЗҮЙН ТУСЛАЛЦААНЫ ТӨВ</a:t>
            </a:r>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88640"/>
            <a:ext cx="2133306" cy="2016224"/>
          </a:xfrm>
          <a:prstGeom prst="rect">
            <a:avLst/>
          </a:prstGeom>
        </p:spPr>
      </p:pic>
      <p:sp>
        <p:nvSpPr>
          <p:cNvPr id="5" name="Content Placeholder 2"/>
          <p:cNvSpPr txBox="1">
            <a:spLocks/>
          </p:cNvSpPr>
          <p:nvPr/>
        </p:nvSpPr>
        <p:spPr>
          <a:xfrm>
            <a:off x="1187624" y="5589240"/>
            <a:ext cx="7772870" cy="845883"/>
          </a:xfrm>
          <a:prstGeom prst="rect">
            <a:avLst/>
          </a:prstGeom>
        </p:spPr>
        <p:txBody>
          <a:bodyPr vert="horz" lIns="91440" tIns="45720" rIns="91440" bIns="45720" rtlCol="0">
            <a:normAutofit fontScale="92500" lnSpcReduction="20000"/>
          </a:bodyPr>
          <a:lstStyle/>
          <a:p>
            <a:pPr marL="0" marR="0" lvl="0" indent="0" algn="r"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r>
              <a:rPr lang="mn-MN" sz="2000" b="1" cap="all" dirty="0" smtClean="0"/>
              <a:t>Ахлах улсын өмгөөлөгч</a:t>
            </a:r>
          </a:p>
          <a:p>
            <a:pPr marL="0" marR="0" lvl="0" indent="0" algn="r" defTabSz="914400" rtl="0" eaLnBrk="1" fontAlgn="auto" latinLnBrk="0" hangingPunct="1">
              <a:lnSpc>
                <a:spcPct val="120000"/>
              </a:lnSpc>
              <a:spcBef>
                <a:spcPts val="1000"/>
              </a:spcBef>
              <a:spcAft>
                <a:spcPts val="0"/>
              </a:spcAft>
              <a:buClr>
                <a:schemeClr val="tx1"/>
              </a:buClr>
              <a:buSzTx/>
              <a:buFont typeface="Arial" panose="020B0604020202020204" pitchFamily="34" charset="0"/>
              <a:buNone/>
              <a:tabLst/>
              <a:defRPr/>
            </a:pPr>
            <a:r>
              <a:rPr kumimoji="0" lang="mn-MN" sz="2000" b="1" i="0" u="none" strike="noStrike" kern="1200" cap="all" spc="0" normalizeH="0" baseline="0" noProof="0" dirty="0" smtClean="0">
                <a:ln>
                  <a:noFill/>
                </a:ln>
                <a:solidFill>
                  <a:schemeClr val="tx1"/>
                </a:solidFill>
                <a:effectLst/>
                <a:uLnTx/>
                <a:uFillTx/>
                <a:latin typeface="+mn-lt"/>
                <a:ea typeface="+mn-ea"/>
                <a:cs typeface="+mn-cs"/>
              </a:rPr>
              <a:t>Д.</a:t>
            </a:r>
            <a:r>
              <a:rPr kumimoji="0" lang="mn-MN" sz="2000" b="1" i="0" u="none" strike="noStrike" kern="1200" cap="all" spc="0" normalizeH="0" noProof="0" dirty="0" smtClean="0">
                <a:ln>
                  <a:noFill/>
                </a:ln>
                <a:solidFill>
                  <a:schemeClr val="tx1"/>
                </a:solidFill>
                <a:effectLst/>
                <a:uLnTx/>
                <a:uFillTx/>
                <a:latin typeface="+mn-lt"/>
                <a:ea typeface="+mn-ea"/>
                <a:cs typeface="+mn-cs"/>
              </a:rPr>
              <a:t> пүрэвдорж</a:t>
            </a:r>
            <a:endParaRPr kumimoji="0" lang="mn-MN" sz="2000" b="1" i="0" u="none" strike="noStrike" kern="1200" cap="all"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35833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n-MN" sz="3200" b="1" i="1" dirty="0" smtClean="0"/>
              <a:t>ЭХ-ийн 147 дугаар зүйл. </a:t>
            </a:r>
            <a:r>
              <a:rPr lang="mn-MN" b="1" i="1" dirty="0" smtClean="0"/>
              <a:t/>
            </a:r>
            <a:br>
              <a:rPr lang="mn-MN" b="1" i="1" dirty="0" smtClean="0"/>
            </a:br>
            <a:r>
              <a:rPr lang="mn-MN" sz="2800" b="1" i="1" dirty="0" smtClean="0"/>
              <a:t>Бусдын эд хөрөнгийг дээрэмдэх  </a:t>
            </a:r>
            <a:endParaRPr lang="en-US" b="1" i="1" dirty="0"/>
          </a:p>
        </p:txBody>
      </p:sp>
      <p:sp>
        <p:nvSpPr>
          <p:cNvPr id="3" name="Content Placeholder 2"/>
          <p:cNvSpPr>
            <a:spLocks noGrp="1"/>
          </p:cNvSpPr>
          <p:nvPr>
            <p:ph sz="quarter" idx="13"/>
          </p:nvPr>
        </p:nvSpPr>
        <p:spPr>
          <a:xfrm>
            <a:off x="685330" y="1988841"/>
            <a:ext cx="7772870" cy="3802360"/>
          </a:xfrm>
        </p:spPr>
        <p:txBody>
          <a:bodyPr>
            <a:noAutofit/>
          </a:bodyPr>
          <a:lstStyle/>
          <a:p>
            <a:pPr algn="just"/>
            <a:r>
              <a:rPr lang="mn-MN" sz="1700" b="1" dirty="0" smtClean="0"/>
              <a:t>Дээрэмдэх гэдэгт бусдын эд хөрөнгийг хууль бусаар авахад саад болж байгаа аливаа этгээд рүү амь биед нь аюултайгаар хүч хэрэглэж буй хэрэглэхээр заналхийлж довтолсон аливаа идэвхтэй үйлдлийг ойлгоно. </a:t>
            </a:r>
          </a:p>
          <a:p>
            <a:pPr algn="just"/>
            <a:r>
              <a:rPr lang="mn-MN" sz="1600" dirty="0" smtClean="0"/>
              <a:t>Бусдын эд хөрөнгийг дээрэмдэх гэмт хэргийн хувьд хүчирхийлэл, довтолгоон нь тухайн гэмт хэргийн бүрэлдэхүүний үндсэн шинж болж, халдлагад өртөж байгаа этгээд рүү шууд чиглэсэн байдаг.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n-MN" sz="3200" b="1" i="1" dirty="0" smtClean="0"/>
              <a:t>ЭХ-ийн 148 дугаар зүйл. </a:t>
            </a:r>
            <a:r>
              <a:rPr lang="mn-MN" b="1" i="1" dirty="0" smtClean="0"/>
              <a:t/>
            </a:r>
            <a:br>
              <a:rPr lang="mn-MN" b="1" i="1" dirty="0" smtClean="0"/>
            </a:br>
            <a:r>
              <a:rPr lang="mn-MN" sz="2000" b="1" i="1" dirty="0" smtClean="0"/>
              <a:t>Бусдын эд хөрөнгийг залилан мэхлэж авах  </a:t>
            </a:r>
            <a:endParaRPr lang="en-US" b="1" i="1" dirty="0"/>
          </a:p>
        </p:txBody>
      </p:sp>
      <p:sp>
        <p:nvSpPr>
          <p:cNvPr id="3" name="Content Placeholder 2"/>
          <p:cNvSpPr>
            <a:spLocks noGrp="1"/>
          </p:cNvSpPr>
          <p:nvPr>
            <p:ph sz="quarter" idx="13"/>
          </p:nvPr>
        </p:nvSpPr>
        <p:spPr>
          <a:xfrm>
            <a:off x="685330" y="1988841"/>
            <a:ext cx="7772870" cy="3802360"/>
          </a:xfrm>
        </p:spPr>
        <p:txBody>
          <a:bodyPr>
            <a:noAutofit/>
          </a:bodyPr>
          <a:lstStyle/>
          <a:p>
            <a:pPr algn="just"/>
            <a:r>
              <a:rPr lang="mn-MN" sz="1600" b="1" dirty="0" smtClean="0"/>
              <a:t>Хууран мэхлэх арга нь худал хэлэх, хуурамч баримт бичиг, факс, дүрс болон дуу авианы бичлэг, техник хэрэгсэл, компьютерийн мэдээлэл, сүлжээ ашиглах буюу тусгай албаны хувцас хэрэглэл, цолтэмдэг хэрэглэж зориудаар төөрөгдүүлэх, дутуу буюу зориулалтын бус, эсхүл хуурамч буюу чанарын доголдолтой эд зүйлээр төлбөр хийх зэргээр илэрнэ.</a:t>
            </a:r>
          </a:p>
          <a:p>
            <a:pPr algn="just"/>
            <a:r>
              <a:rPr lang="mn-MN" sz="1600" b="1" dirty="0" smtClean="0"/>
              <a:t>Итгэл эвдэх арга нь гол төлөв хоёр талын итгэлцэлд үндэслэгдэж, эд хөрөнгө хөлслөх, зээл өгөх авах, ажил гүйцэтгэх, барьцаа, батлан даалт, баталгаа, даатгал, итгэмжлэл, иргэний эрх зүйн гэрээгээр халхавчлах буюу шан харамж өгөх, ашиг хүртээхийг амлах гэх мэтээр олж авсан итгэлийг ашиглаж, иргэн  аж ахуйн нэгж, байГУУЛЛАГЫН ЭД ХӨРӨНГӨ ЭСХҮЛ ТҮҮНИЙГ ӨМЧЛӨХ ЭРХИЙГ ӨӨРТӨӨ ОЛЖ АВАХ ХЭЛБЭРЭЭР ИЛЭРНЭ.</a:t>
            </a:r>
            <a:endParaRPr lang="mn-MN"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n-MN" sz="3200" b="1" i="1" dirty="0" smtClean="0"/>
              <a:t>ЭХ-ийн 149 дугаар зүйл. </a:t>
            </a:r>
            <a:r>
              <a:rPr lang="mn-MN" b="1" i="1" dirty="0" smtClean="0"/>
              <a:t/>
            </a:r>
            <a:br>
              <a:rPr lang="mn-MN" b="1" i="1" dirty="0" smtClean="0"/>
            </a:br>
            <a:r>
              <a:rPr lang="mn-MN" sz="2000" b="1" i="1" dirty="0" smtClean="0"/>
              <a:t>Бусдын эд хөрөнгийг Далайлган сүрдүүлэх   </a:t>
            </a:r>
            <a:endParaRPr lang="en-US" b="1" i="1" dirty="0"/>
          </a:p>
        </p:txBody>
      </p:sp>
      <p:sp>
        <p:nvSpPr>
          <p:cNvPr id="3" name="Content Placeholder 2"/>
          <p:cNvSpPr>
            <a:spLocks noGrp="1"/>
          </p:cNvSpPr>
          <p:nvPr>
            <p:ph sz="quarter" idx="13"/>
          </p:nvPr>
        </p:nvSpPr>
        <p:spPr>
          <a:xfrm>
            <a:off x="685330" y="1988841"/>
            <a:ext cx="7772870" cy="3802360"/>
          </a:xfrm>
        </p:spPr>
        <p:txBody>
          <a:bodyPr>
            <a:noAutofit/>
          </a:bodyPr>
          <a:lstStyle/>
          <a:p>
            <a:pPr algn="just"/>
            <a:r>
              <a:rPr lang="mn-MN" sz="1700" b="1" dirty="0" smtClean="0"/>
              <a:t>Өмчлөгч эд хөрөнгийг итгэмжлэгдэн хариуцаж буюу хамгаалж байгаа этгээдэд болон тэдний ойр дотны хүмүүст хүч хэрэглэх, нэр хүндимт тараах буюу эд хөрөнгийг устгахаар заналхийлэх, өмчлөх эрхийг  шилжүүлэн өгөхийг шаардах ...</a:t>
            </a:r>
          </a:p>
          <a:p>
            <a:pPr algn="just"/>
            <a:r>
              <a:rPr lang="mn-MN" sz="1600" dirty="0" smtClean="0"/>
              <a:t>... Урьд нь хулгайлах, булаах, дээрэмдэх гэмт хэрэгт шийтгүүлсэн этгээд үйлдсэн..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95536" y="332656"/>
            <a:ext cx="8424936" cy="6309320"/>
          </a:xfrm>
        </p:spPr>
        <p:txBody>
          <a:bodyPr>
            <a:normAutofit fontScale="70000" lnSpcReduction="20000"/>
          </a:bodyPr>
          <a:lstStyle/>
          <a:p>
            <a:pPr>
              <a:buClr>
                <a:srgbClr val="FF0000"/>
              </a:buClr>
              <a:buFont typeface="Wingdings" pitchFamily="2" charset="2"/>
              <a:buChar char="q"/>
            </a:pPr>
            <a:r>
              <a:rPr lang="mn-MN" sz="3200" b="1" i="1" dirty="0" smtClean="0"/>
              <a:t>ЭХ-ийн 150 дугаар зүйл. </a:t>
            </a:r>
            <a:r>
              <a:rPr lang="mn-MN" b="1" i="1" dirty="0" smtClean="0"/>
              <a:t/>
            </a:r>
            <a:br>
              <a:rPr lang="mn-MN" b="1" i="1" dirty="0" smtClean="0"/>
            </a:br>
            <a:r>
              <a:rPr lang="mn-MN" b="1" i="1" dirty="0" smtClean="0"/>
              <a:t>Бусдын эд хөрөнгийг завших, үрэгдүүлэх</a:t>
            </a:r>
          </a:p>
          <a:p>
            <a:pPr>
              <a:buClr>
                <a:srgbClr val="FF0000"/>
              </a:buClr>
              <a:buFont typeface="Wingdings" pitchFamily="2" charset="2"/>
              <a:buChar char="q"/>
            </a:pPr>
            <a:r>
              <a:rPr lang="mn-MN" sz="3200" b="1" i="1" dirty="0" smtClean="0"/>
              <a:t>ЭХ-ийн 151 дугаар зүйл. </a:t>
            </a:r>
            <a:r>
              <a:rPr lang="mn-MN" b="1" i="1" dirty="0" smtClean="0"/>
              <a:t/>
            </a:r>
            <a:br>
              <a:rPr lang="mn-MN" b="1" i="1" dirty="0" smtClean="0"/>
            </a:br>
            <a:r>
              <a:rPr lang="mn-MN" b="1" i="1" dirty="0" smtClean="0"/>
              <a:t>Алдуул мал, гээгдэл буюу санамсаргүй олдсон эд хөрөнгө завших </a:t>
            </a:r>
          </a:p>
          <a:p>
            <a:pPr>
              <a:buClr>
                <a:srgbClr val="FF0000"/>
              </a:buClr>
              <a:buFont typeface="Wingdings" pitchFamily="2" charset="2"/>
              <a:buChar char="q"/>
            </a:pPr>
            <a:r>
              <a:rPr lang="mn-MN" sz="3200" b="1" i="1" dirty="0" smtClean="0"/>
              <a:t>ЭХ-ийн 152 дугаар зүйл. </a:t>
            </a:r>
            <a:r>
              <a:rPr lang="mn-MN" b="1" i="1" dirty="0" smtClean="0"/>
              <a:t/>
            </a:r>
            <a:br>
              <a:rPr lang="mn-MN" b="1" i="1" dirty="0" smtClean="0"/>
            </a:br>
            <a:r>
              <a:rPr lang="mn-MN" b="1" i="1" dirty="0" smtClean="0"/>
              <a:t>Хадгалуулсан буюу бусад зорилгоор итгэмжлэн өгсөн бусдын эд хөрөнгийг завших </a:t>
            </a:r>
          </a:p>
          <a:p>
            <a:pPr>
              <a:buClr>
                <a:srgbClr val="FF0000"/>
              </a:buClr>
              <a:buFont typeface="Wingdings" pitchFamily="2" charset="2"/>
              <a:buChar char="q"/>
            </a:pPr>
            <a:r>
              <a:rPr lang="mn-MN" sz="3200" b="1" i="1" dirty="0" smtClean="0"/>
              <a:t>ЭХ-ийн 153 дугаар зүйл. </a:t>
            </a:r>
            <a:r>
              <a:rPr lang="mn-MN" b="1" i="1" dirty="0" smtClean="0"/>
              <a:t/>
            </a:r>
            <a:br>
              <a:rPr lang="mn-MN" b="1" i="1" dirty="0" smtClean="0"/>
            </a:br>
            <a:r>
              <a:rPr lang="mn-MN" b="1" i="1" dirty="0" smtClean="0"/>
              <a:t>Бусдын эд хөрөнгийг санаатай устгах, гэмтээх – Бусад хүнд хор уршиг гэсэн заалтад хүний биед хүнд гэмтэл эсвэл хэд хэдэн хүнд  хүндэвтэр гэмтэл учирсан, хохирогч орон гэргүй, эсхүл ажлын байргүй болсон, амьжиргааны эх үүсвэрээсээ салсан, эд хөрөнгөнд нь их буюу онц их хэмжээний хохирол учирсан зэргийг хамааруулж ойлгоно.</a:t>
            </a:r>
          </a:p>
          <a:p>
            <a:pPr>
              <a:buClr>
                <a:srgbClr val="FF0000"/>
              </a:buClr>
              <a:buFont typeface="Wingdings" pitchFamily="2" charset="2"/>
              <a:buChar char="q"/>
            </a:pPr>
            <a:r>
              <a:rPr lang="mn-MN" sz="3200" b="1" i="1" dirty="0" smtClean="0"/>
              <a:t>ЭХ-ийн 153 </a:t>
            </a:r>
            <a:r>
              <a:rPr lang="mn-MN" sz="3200" b="1" i="1" baseline="30000" dirty="0" smtClean="0"/>
              <a:t>1</a:t>
            </a:r>
            <a:r>
              <a:rPr lang="mn-MN" sz="3200" b="1" i="1" dirty="0" smtClean="0"/>
              <a:t> дугаар зүйл. </a:t>
            </a:r>
            <a:r>
              <a:rPr lang="mn-MN" b="1" i="1" dirty="0" smtClean="0"/>
              <a:t/>
            </a:r>
            <a:br>
              <a:rPr lang="mn-MN" b="1" i="1" dirty="0" smtClean="0"/>
            </a:br>
            <a:r>
              <a:rPr lang="mn-MN" b="1" i="1" dirty="0" smtClean="0"/>
              <a:t>Бусдын эд хөрөнгөнд болгоомжгүйгээр  хохирол учруулах – онц их хэмжээ, эрүүгийн хуулийн 29 дүгээр зүйл </a:t>
            </a:r>
          </a:p>
          <a:p>
            <a:pPr>
              <a:buClr>
                <a:srgbClr val="FF0000"/>
              </a:buClr>
              <a:buFont typeface="Wingdings" pitchFamily="2" charset="2"/>
              <a:buChar char="q"/>
            </a:pPr>
            <a:r>
              <a:rPr lang="mn-MN" sz="3200" b="1" i="1" dirty="0" smtClean="0"/>
              <a:t>ЭХ-ийн 154 дугаар зүйл. </a:t>
            </a:r>
            <a:r>
              <a:rPr lang="mn-MN" b="1" i="1" dirty="0" smtClean="0"/>
              <a:t/>
            </a:r>
            <a:br>
              <a:rPr lang="mn-MN" b="1" i="1" dirty="0" smtClean="0"/>
            </a:br>
            <a:r>
              <a:rPr lang="mn-MN" b="1" i="1" dirty="0" smtClean="0"/>
              <a:t>Бусдын эд хөрөнгийг  хамгаалахад хайнга хандах </a:t>
            </a:r>
          </a:p>
          <a:p>
            <a:pPr>
              <a:buClr>
                <a:srgbClr val="FF0000"/>
              </a:buClr>
              <a:buFont typeface="Wingdings" pitchFamily="2" charset="2"/>
              <a:buChar char="q"/>
            </a:pPr>
            <a:r>
              <a:rPr lang="mn-MN" sz="3200" b="1" i="1" dirty="0" smtClean="0"/>
              <a:t>ЭХ-ийн 155 дугаар зүйл. </a:t>
            </a:r>
            <a:r>
              <a:rPr lang="mn-MN" b="1" i="1" dirty="0" smtClean="0"/>
              <a:t/>
            </a:r>
            <a:br>
              <a:rPr lang="mn-MN" b="1" i="1" dirty="0" smtClean="0"/>
            </a:br>
            <a:r>
              <a:rPr lang="mn-MN" b="1" i="1" dirty="0" smtClean="0"/>
              <a:t>ГЭмт хэрэг үйлдэж олсон эд хөрөнгийг авах, борлуулах </a:t>
            </a:r>
          </a:p>
          <a:p>
            <a:pPr>
              <a:buClr>
                <a:srgbClr val="FF0000"/>
              </a:buClr>
              <a:buFont typeface="Wingdings" pitchFamily="2" charset="2"/>
              <a:buChar char="q"/>
            </a:pPr>
            <a:r>
              <a:rPr lang="mn-MN" sz="3200" b="1" i="1" dirty="0" smtClean="0"/>
              <a:t>ЭХ-ийн 155 </a:t>
            </a:r>
            <a:r>
              <a:rPr lang="mn-MN" sz="3200" b="1" i="1" baseline="30000" dirty="0" smtClean="0"/>
              <a:t>1</a:t>
            </a:r>
            <a:r>
              <a:rPr lang="mn-MN" sz="3200" b="1" i="1" dirty="0" smtClean="0"/>
              <a:t> дугаар зүйл. </a:t>
            </a:r>
            <a:r>
              <a:rPr lang="mn-MN" b="1" i="1" dirty="0" smtClean="0"/>
              <a:t/>
            </a:r>
            <a:br>
              <a:rPr lang="mn-MN" b="1" i="1" dirty="0" smtClean="0"/>
            </a:br>
            <a:r>
              <a:rPr lang="mn-MN" b="1" i="1" dirty="0" smtClean="0"/>
              <a:t>Нотариатч, эрхийн улсын бүртгэгч өмчлөгчийн эрхийг зөрчих</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mn-MN" dirty="0" smtClean="0"/>
              <a:t>анхаарал тавьсанд баярлалаа</a:t>
            </a:r>
            <a:endParaRPr lang="en-US" dirty="0"/>
          </a:p>
        </p:txBody>
      </p:sp>
      <p:pic>
        <p:nvPicPr>
          <p:cNvPr id="6" name="Content Placeholder 5" descr="huree.jpg"/>
          <p:cNvPicPr>
            <a:picLocks noGrp="1" noChangeAspect="1"/>
          </p:cNvPicPr>
          <p:nvPr>
            <p:ph sz="quarter" idx="13"/>
          </p:nvPr>
        </p:nvPicPr>
        <p:blipFill>
          <a:blip r:embed="rId2" cstate="print"/>
          <a:stretch>
            <a:fillRect/>
          </a:stretch>
        </p:blipFill>
        <p:spPr>
          <a:xfrm>
            <a:off x="2859881" y="2366963"/>
            <a:ext cx="3424237" cy="342423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АГУУЛГА</a:t>
            </a:r>
            <a:endParaRPr lang="en-US" dirty="0"/>
          </a:p>
        </p:txBody>
      </p:sp>
      <p:graphicFrame>
        <p:nvGraphicFramePr>
          <p:cNvPr id="4" name="Content Placeholder 3"/>
          <p:cNvGraphicFramePr>
            <a:graphicFrameLocks noGrp="1"/>
          </p:cNvGraphicFramePr>
          <p:nvPr>
            <p:ph sz="quarter" idx="13"/>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539552" y="836712"/>
          <a:ext cx="8064896"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mn-MN" b="1" i="1" dirty="0" smtClean="0">
                <a:latin typeface="Arial" pitchFamily="34" charset="0"/>
                <a:cs typeface="Arial" pitchFamily="34" charset="0"/>
              </a:rPr>
              <a:t>ӨмчЛӨХ эрх</a:t>
            </a:r>
            <a:endParaRPr lang="en-US" b="1" i="1" dirty="0">
              <a:latin typeface="Arial" pitchFamily="34" charset="0"/>
              <a:cs typeface="Arial" pitchFamily="34" charset="0"/>
            </a:endParaRPr>
          </a:p>
        </p:txBody>
      </p:sp>
      <p:sp>
        <p:nvSpPr>
          <p:cNvPr id="3" name="Content Placeholder 2"/>
          <p:cNvSpPr>
            <a:spLocks noGrp="1"/>
          </p:cNvSpPr>
          <p:nvPr>
            <p:ph sz="quarter" idx="13"/>
          </p:nvPr>
        </p:nvSpPr>
        <p:spPr>
          <a:xfrm>
            <a:off x="685330" y="1916833"/>
            <a:ext cx="7772870" cy="3874368"/>
          </a:xfrm>
        </p:spPr>
        <p:txBody>
          <a:bodyPr/>
          <a:lstStyle/>
          <a:p>
            <a:pPr algn="just">
              <a:buNone/>
            </a:pPr>
            <a:r>
              <a:rPr lang="mn-MN" dirty="0" smtClean="0">
                <a:latin typeface="Arial" pitchFamily="34" charset="0"/>
                <a:cs typeface="Arial" pitchFamily="34" charset="0"/>
              </a:rPr>
              <a:t>	Иргэний хуулийн 101 дүгээр зүйлд заасны дагуу өмчлөгч нь бусад этгээдэд хууль буюу гэрээгээр олгогдсон эрхийг зөрчихгүйгээр, хуулиар тогтоосон хэмжээ, хязгаарын дотор өмчлөлийн зүйлээ өөрийн үзэмжээр чөлөөтэй эзэмших, ашиглах, захиран зарцуулах бөгөөд аливаа халдлагаас хамгаалах эрхийг ойлгоно гэжээ.   </a:t>
            </a:r>
          </a:p>
          <a:p>
            <a:pPr algn="just">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14348" y="1196752"/>
            <a:ext cx="7772870" cy="4808762"/>
          </a:xfrm>
        </p:spPr>
        <p:txBody>
          <a:bodyPr/>
          <a:lstStyle/>
          <a:p>
            <a:pPr algn="just">
              <a:buFont typeface="Wingdings" pitchFamily="2" charset="2"/>
              <a:buChar char="v"/>
            </a:pPr>
            <a:r>
              <a:rPr lang="mn-MN" u="sng" dirty="0" smtClean="0"/>
              <a:t>Эзэмших эрх </a:t>
            </a:r>
            <a:r>
              <a:rPr lang="mn-MN" dirty="0" smtClean="0"/>
              <a:t>- хүсэл зоригийн дагуу эрх, эд юмсыг хууль ёсоор мэдэлдээ байлгаж арчлан хамгаалж байхыг хэлнэ.</a:t>
            </a:r>
          </a:p>
          <a:p>
            <a:pPr algn="just">
              <a:buFont typeface="Wingdings" pitchFamily="2" charset="2"/>
              <a:buChar char="v"/>
            </a:pPr>
            <a:r>
              <a:rPr lang="mn-MN" u="sng" dirty="0" smtClean="0"/>
              <a:t>Ашиглах эрх </a:t>
            </a:r>
            <a:r>
              <a:rPr lang="mn-MN" dirty="0" smtClean="0"/>
              <a:t>-  эд юмсыг болон эрхийг хуулийн дагуу ашиглаж, түүнээс ашиг хонжоо олох, эсхүл ашиглан хэрэглэхийг хэлдэг.</a:t>
            </a:r>
          </a:p>
          <a:p>
            <a:pPr algn="just">
              <a:buFont typeface="Wingdings" pitchFamily="2" charset="2"/>
              <a:buChar char="v"/>
            </a:pPr>
            <a:r>
              <a:rPr lang="mn-MN" u="sng" dirty="0" smtClean="0"/>
              <a:t>Захиран зарцуулах ЭРХ </a:t>
            </a:r>
            <a:r>
              <a:rPr lang="mn-MN" dirty="0" smtClean="0"/>
              <a:t>- уг эд юмсыг бусдад худалдах, өвлүүлэх, устгах зэргийг хэлдэг.</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29348166"/>
              </p:ext>
            </p:extLst>
          </p:nvPr>
        </p:nvGraphicFramePr>
        <p:xfrm>
          <a:off x="755576" y="1071546"/>
          <a:ext cx="7560840" cy="4877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42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3338" cy="1596177"/>
          </a:xfrm>
        </p:spPr>
        <p:txBody>
          <a:bodyPr>
            <a:normAutofit/>
          </a:bodyPr>
          <a:lstStyle/>
          <a:p>
            <a:r>
              <a:rPr lang="mn-MN" b="1" dirty="0" smtClean="0">
                <a:latin typeface="Times New Roman" pitchFamily="18" charset="0"/>
                <a:cs typeface="Times New Roman" pitchFamily="18" charset="0"/>
              </a:rPr>
              <a:t>Өмчлөх эрхийн эсрэг гэмт хэрэг</a:t>
            </a:r>
            <a:endParaRPr lang="en-US" b="1" dirty="0">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val="4266365861"/>
              </p:ext>
            </p:extLst>
          </p:nvPr>
        </p:nvGraphicFramePr>
        <p:xfrm>
          <a:off x="827584" y="1484784"/>
          <a:ext cx="7704856" cy="4624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n-MN" sz="3200" b="1" i="1" dirty="0" smtClean="0"/>
              <a:t>ЭХ-ийн 145 дугаар зүйл. </a:t>
            </a:r>
            <a:r>
              <a:rPr lang="mn-MN" b="1" i="1" dirty="0" smtClean="0"/>
              <a:t/>
            </a:r>
            <a:br>
              <a:rPr lang="mn-MN" b="1" i="1" dirty="0" smtClean="0"/>
            </a:br>
            <a:r>
              <a:rPr lang="mn-MN" sz="2800" b="1" i="1" dirty="0" smtClean="0"/>
              <a:t>Бусдын эд хөрөнгийг хулгайлах  </a:t>
            </a:r>
            <a:endParaRPr lang="en-US" b="1" i="1" dirty="0"/>
          </a:p>
        </p:txBody>
      </p:sp>
      <p:sp>
        <p:nvSpPr>
          <p:cNvPr id="3" name="Content Placeholder 2"/>
          <p:cNvSpPr>
            <a:spLocks noGrp="1"/>
          </p:cNvSpPr>
          <p:nvPr>
            <p:ph sz="quarter" idx="13"/>
          </p:nvPr>
        </p:nvSpPr>
        <p:spPr>
          <a:xfrm>
            <a:off x="685330" y="1988841"/>
            <a:ext cx="7772870" cy="3802360"/>
          </a:xfrm>
        </p:spPr>
        <p:txBody>
          <a:bodyPr>
            <a:noAutofit/>
          </a:bodyPr>
          <a:lstStyle/>
          <a:p>
            <a:pPr algn="just"/>
            <a:r>
              <a:rPr lang="mn-MN" sz="1700" b="1" dirty="0" smtClean="0"/>
              <a:t>Бусдын эд хөрөнгийг хулгайлах гэдэгт бусдын эд хөрөнгийг нуун, далд аргаар, шунахай сэдэлтээр, хүч хэрэглэхгүйгээр, хууль бусаар авч, бүр мөсөн үнэ төлбөргүй өөрийн өмчийн адил захиран зарцуулах боломж бүрдүүлсэн буюу захиран зарцуулсан шууд санаатай үйлдлийг ойлгоно. </a:t>
            </a:r>
          </a:p>
          <a:p>
            <a:pPr algn="just"/>
            <a:r>
              <a:rPr lang="mn-MN" sz="1600" dirty="0" smtClean="0"/>
              <a:t>Бусдын эд хөрөнгийг хулгайлах үед өмчлөгч буюу эзэмшигч уг үйлдлийг үзсэн, мэдсэн талаар гэмт этгээд ойлгосон атлаа авсан эд зүйлээ өөрийн эзэмшилд үлдээх зорилгоор уг үйлдлээ үргэлжлүүлсэн бол түүний үйлдлийг бусдын эд хөрөнгийг </a:t>
            </a:r>
            <a:r>
              <a:rPr lang="mn-MN" sz="1800" b="1" i="1" dirty="0" smtClean="0"/>
              <a:t>булаах</a:t>
            </a:r>
            <a:r>
              <a:rPr lang="mn-MN" sz="1600" dirty="0" smtClean="0"/>
              <a:t>, харин хохирогчийн амь биед аюултайгаар хүч хэрэглэсэн, эсхүл хүч хэрэглэхээр заналхийлж довтолсон бол бусдын эд хөрөнгийг </a:t>
            </a:r>
            <a:r>
              <a:rPr lang="mn-MN" sz="1800" b="1" i="1" dirty="0" smtClean="0"/>
              <a:t>дээрэмдэх</a:t>
            </a:r>
            <a:r>
              <a:rPr lang="mn-MN" sz="1600" dirty="0" smtClean="0"/>
              <a:t> гэмт хэргээр зүйлчилнэ.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mn-MN" sz="3200" b="1" i="1" dirty="0" smtClean="0"/>
              <a:t>ЭХ-ийн 146 дугаар зүйл. </a:t>
            </a:r>
            <a:r>
              <a:rPr lang="mn-MN" b="1" i="1" dirty="0" smtClean="0"/>
              <a:t/>
            </a:r>
            <a:br>
              <a:rPr lang="mn-MN" b="1" i="1" dirty="0" smtClean="0"/>
            </a:br>
            <a:r>
              <a:rPr lang="mn-MN" sz="2800" b="1" i="1" dirty="0" smtClean="0"/>
              <a:t>Бусдын эд хөрөнгийг Булаах  </a:t>
            </a:r>
            <a:endParaRPr lang="en-US" b="1" i="1" dirty="0"/>
          </a:p>
        </p:txBody>
      </p:sp>
      <p:sp>
        <p:nvSpPr>
          <p:cNvPr id="3" name="Content Placeholder 2"/>
          <p:cNvSpPr>
            <a:spLocks noGrp="1"/>
          </p:cNvSpPr>
          <p:nvPr>
            <p:ph sz="quarter" idx="13"/>
          </p:nvPr>
        </p:nvSpPr>
        <p:spPr>
          <a:xfrm>
            <a:off x="685330" y="1988841"/>
            <a:ext cx="7772870" cy="3802360"/>
          </a:xfrm>
        </p:spPr>
        <p:txBody>
          <a:bodyPr>
            <a:noAutofit/>
          </a:bodyPr>
          <a:lstStyle/>
          <a:p>
            <a:pPr algn="just"/>
            <a:r>
              <a:rPr lang="mn-MN" sz="1700" b="1" dirty="0" smtClean="0"/>
              <a:t>Булаах гэдэгт бусдын эд хөрөнгийг хүч хэрэглэхгүйгээр авсан, өөрөөр хэлбэл хохирогчид бие махбодийн болон сэтгэл санааны ямар нэг хүч хэрэглэхгүйгээр, хэрэглэхээр заналхийлээгүй, зөвхөн ил аргаар эд хөрөнгийг нь салган авч тэр даруйдаа хохирогчоос зугтан зайлсхийсэн шинжтэй үйлдэл хамаарна. </a:t>
            </a:r>
          </a:p>
          <a:p>
            <a:pPr algn="just"/>
            <a:r>
              <a:rPr lang="mn-MN" sz="1600" dirty="0" smtClean="0"/>
              <a:t>Булаах гэмт хэрэг дээрэмдэх гэмт хэрэгтэй бусдын эд хөрөнгийг шунахай сэдэлтээр, ил аргаар, хууль бусаар, үнэ төлбөргүйгээр өөртөө болон бусдын өвчлөлд бүр мөсөн авч, хууль ёсны өмчлөгчид хохирол учруулсан шинжтэй байдгаараа өөр хоорондоо төсөөтэй байдгийг анхаарвал зохино.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782</TotalTime>
  <Words>645</Words>
  <Application>Microsoft Office PowerPoint</Application>
  <PresentationFormat>On-screen Show (4:3)</PresentationFormat>
  <Paragraphs>57</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Times New Roman</vt:lpstr>
      <vt:lpstr>Tw Cen MT</vt:lpstr>
      <vt:lpstr>Tw Cen MT (Body)</vt:lpstr>
      <vt:lpstr>Wingdings</vt:lpstr>
      <vt:lpstr>Droplet</vt:lpstr>
      <vt:lpstr>ӨМЧЛӨХ ЭРХИЙН ЭСРЭГ ГЭМТ ХЭРГИЙН ТУХАЙ</vt:lpstr>
      <vt:lpstr>АГУУЛГА</vt:lpstr>
      <vt:lpstr>PowerPoint Presentation</vt:lpstr>
      <vt:lpstr>ӨмчЛӨХ эрх</vt:lpstr>
      <vt:lpstr>PowerPoint Presentation</vt:lpstr>
      <vt:lpstr>PowerPoint Presentation</vt:lpstr>
      <vt:lpstr>Өмчлөх эрхийн эсрэг гэмт хэрэг</vt:lpstr>
      <vt:lpstr>ЭХ-ийн 145 дугаар зүйл.  Бусдын эд хөрөнгийг хулгайлах  </vt:lpstr>
      <vt:lpstr>ЭХ-ийн 146 дугаар зүйл.  Бусдын эд хөрөнгийг Булаах  </vt:lpstr>
      <vt:lpstr>ЭХ-ийн 147 дугаар зүйл.  Бусдын эд хөрөнгийг дээрэмдэх  </vt:lpstr>
      <vt:lpstr>ЭХ-ийн 148 дугаар зүйл.  Бусдын эд хөрөнгийг залилан мэхлэж авах  </vt:lpstr>
      <vt:lpstr>ЭХ-ийн 149 дугаар зүйл.  Бусдын эд хөрөнгийг Далайлган сүрдүүлэх   </vt:lpstr>
      <vt:lpstr>PowerPoint Presentation</vt:lpstr>
      <vt:lpstr> анхаарал тавьсанд баярлалаа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Хулгайн гэмт хэргээс урьдчилан сэргийлэх</dc:title>
  <dc:creator>user</dc:creator>
  <cp:lastModifiedBy>Тогос.Ц ТЗЦХ</cp:lastModifiedBy>
  <cp:revision>86</cp:revision>
  <cp:lastPrinted>2017-01-06T05:14:55Z</cp:lastPrinted>
  <dcterms:created xsi:type="dcterms:W3CDTF">2015-04-14T14:34:05Z</dcterms:created>
  <dcterms:modified xsi:type="dcterms:W3CDTF">2017-01-06T05:20:51Z</dcterms:modified>
</cp:coreProperties>
</file>