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8" r:id="rId1"/>
  </p:sldMasterIdLst>
  <p:notesMasterIdLst>
    <p:notesMasterId r:id="rId31"/>
  </p:notesMasterIdLst>
  <p:handoutMasterIdLst>
    <p:handoutMasterId r:id="rId32"/>
  </p:handoutMasterIdLst>
  <p:sldIdLst>
    <p:sldId id="294" r:id="rId2"/>
    <p:sldId id="340" r:id="rId3"/>
    <p:sldId id="334" r:id="rId4"/>
    <p:sldId id="336" r:id="rId5"/>
    <p:sldId id="335" r:id="rId6"/>
    <p:sldId id="372" r:id="rId7"/>
    <p:sldId id="338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73" r:id="rId16"/>
    <p:sldId id="374" r:id="rId17"/>
    <p:sldId id="375" r:id="rId18"/>
    <p:sldId id="376" r:id="rId19"/>
    <p:sldId id="377" r:id="rId20"/>
    <p:sldId id="382" r:id="rId21"/>
    <p:sldId id="378" r:id="rId22"/>
    <p:sldId id="381" r:id="rId23"/>
    <p:sldId id="379" r:id="rId24"/>
    <p:sldId id="380" r:id="rId25"/>
    <p:sldId id="369" r:id="rId26"/>
    <p:sldId id="457" r:id="rId27"/>
    <p:sldId id="370" r:id="rId28"/>
    <p:sldId id="358" r:id="rId29"/>
    <p:sldId id="327" r:id="rId30"/>
  </p:sldIdLst>
  <p:sldSz cx="12192000" cy="6858000"/>
  <p:notesSz cx="6735763" cy="9799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5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n-MN"/>
              <a:t>А.Эрсдэлтэй албан тушаал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>
                <a:shade val="6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замын цагдаагийн хэрэг бүртгэгч </c:v>
                </c:pt>
                <c:pt idx="1">
                  <c:v>хэрэг бүртгэгч, мөрдөн байцаагч</c:v>
                </c:pt>
                <c:pt idx="2">
                  <c:v>газар, хэлтсийн дарга</c:v>
                </c:pt>
                <c:pt idx="3">
                  <c:v>цагдаа, зохицуулагч</c:v>
                </c:pt>
                <c:pt idx="4">
                  <c:v>дэд буюу тасгийн дарга</c:v>
                </c:pt>
                <c:pt idx="5">
                  <c:v>эрүүгийн ахлах төлөөлөгч, төлөөлөгч </c:v>
                </c:pt>
                <c:pt idx="6">
                  <c:v>хэсгийн дарга</c:v>
                </c:pt>
                <c:pt idx="7">
                  <c:v>хэв журмын ахлах байцаагч, байцаагч</c:v>
                </c:pt>
                <c:pt idx="8">
                  <c:v>хэсгийн төлөөлөгч</c:v>
                </c:pt>
                <c:pt idx="9">
                  <c:v>эргүүлийн цагдаа</c:v>
                </c:pt>
                <c:pt idx="10">
                  <c:v>бусад</c:v>
                </c:pt>
                <c:pt idx="11">
                  <c:v>эрүүлжүүлэх, баривчлах байрны цагдаа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57.7</c:v>
                </c:pt>
                <c:pt idx="1">
                  <c:v>57.4</c:v>
                </c:pt>
                <c:pt idx="2">
                  <c:v>39.299999999999997</c:v>
                </c:pt>
                <c:pt idx="3">
                  <c:v>37.4</c:v>
                </c:pt>
                <c:pt idx="4">
                  <c:v>35.4</c:v>
                </c:pt>
                <c:pt idx="5">
                  <c:v>25.2</c:v>
                </c:pt>
                <c:pt idx="6">
                  <c:v>21.6</c:v>
                </c:pt>
                <c:pt idx="7">
                  <c:v>19.3</c:v>
                </c:pt>
                <c:pt idx="8">
                  <c:v>16.100000000000001</c:v>
                </c:pt>
                <c:pt idx="9">
                  <c:v>8.9</c:v>
                </c:pt>
                <c:pt idx="10">
                  <c:v>4.9000000000000004</c:v>
                </c:pt>
                <c:pt idx="11">
                  <c:v>3.6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замын цагдаагийн хэрэг бүртгэгч </c:v>
                </c:pt>
                <c:pt idx="1">
                  <c:v>хэрэг бүртгэгч, мөрдөн байцаагч</c:v>
                </c:pt>
                <c:pt idx="2">
                  <c:v>газар, хэлтсийн дарга</c:v>
                </c:pt>
                <c:pt idx="3">
                  <c:v>цагдаа, зохицуулагч</c:v>
                </c:pt>
                <c:pt idx="4">
                  <c:v>дэд буюу тасгийн дарга</c:v>
                </c:pt>
                <c:pt idx="5">
                  <c:v>эрүүгийн ахлах төлөөлөгч, төлөөлөгч </c:v>
                </c:pt>
                <c:pt idx="6">
                  <c:v>хэсгийн дарга</c:v>
                </c:pt>
                <c:pt idx="7">
                  <c:v>хэв журмын ахлах байцаагч, байцаагч</c:v>
                </c:pt>
                <c:pt idx="8">
                  <c:v>хэсгийн төлөөлөгч</c:v>
                </c:pt>
                <c:pt idx="9">
                  <c:v>эргүүлийн цагдаа</c:v>
                </c:pt>
                <c:pt idx="10">
                  <c:v>бусад</c:v>
                </c:pt>
                <c:pt idx="11">
                  <c:v>эрүүлжүүлэх, баривчлах байрны цагдаа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4">
                <a:tint val="6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замын цагдаагийн хэрэг бүртгэгч </c:v>
                </c:pt>
                <c:pt idx="1">
                  <c:v>хэрэг бүртгэгч, мөрдөн байцаагч</c:v>
                </c:pt>
                <c:pt idx="2">
                  <c:v>газар, хэлтсийн дарга</c:v>
                </c:pt>
                <c:pt idx="3">
                  <c:v>цагдаа, зохицуулагч</c:v>
                </c:pt>
                <c:pt idx="4">
                  <c:v>дэд буюу тасгийн дарга</c:v>
                </c:pt>
                <c:pt idx="5">
                  <c:v>эрүүгийн ахлах төлөөлөгч, төлөөлөгч </c:v>
                </c:pt>
                <c:pt idx="6">
                  <c:v>хэсгийн дарга</c:v>
                </c:pt>
                <c:pt idx="7">
                  <c:v>хэв журмын ахлах байцаагч, байцаагч</c:v>
                </c:pt>
                <c:pt idx="8">
                  <c:v>хэсгийн төлөөлөгч</c:v>
                </c:pt>
                <c:pt idx="9">
                  <c:v>эргүүлийн цагдаа</c:v>
                </c:pt>
                <c:pt idx="10">
                  <c:v>бусад</c:v>
                </c:pt>
                <c:pt idx="11">
                  <c:v>эрүүлжүүлэх, баривчлах байрны цагдаа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89252432"/>
        <c:axId val="142627432"/>
      </c:barChart>
      <c:catAx>
        <c:axId val="189252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627432"/>
        <c:crosses val="autoZero"/>
        <c:auto val="1"/>
        <c:lblAlgn val="ctr"/>
        <c:lblOffset val="100"/>
        <c:noMultiLvlLbl val="0"/>
      </c:catAx>
      <c:valAx>
        <c:axId val="14262743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252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Дарамт, шахалт, зохимжгүй нөлөөлөл 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4"/>
                <c:pt idx="0">
                  <c:v>үйлчлүүлэгчдээс</c:v>
                </c:pt>
                <c:pt idx="1">
                  <c:v>харьяа дээд байгууллага, албан тушаалтнаас</c:v>
                </c:pt>
                <c:pt idx="2">
                  <c:v>өөрийн удирдах албан тушаалтнаас</c:v>
                </c:pt>
                <c:pt idx="3">
                  <c:v>байгууллагын удирдлагаас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45.2</c:v>
                </c:pt>
                <c:pt idx="1">
                  <c:v>40.4</c:v>
                </c:pt>
                <c:pt idx="2">
                  <c:v>36.299999999999997</c:v>
                </c:pt>
                <c:pt idx="3">
                  <c:v>28.1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42628216"/>
        <c:axId val="142628608"/>
      </c:barChart>
      <c:catAx>
        <c:axId val="142628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628608"/>
        <c:crosses val="autoZero"/>
        <c:auto val="1"/>
        <c:lblAlgn val="ctr"/>
        <c:lblOffset val="100"/>
        <c:noMultiLvlLbl val="0"/>
      </c:catAx>
      <c:valAx>
        <c:axId val="14262860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628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mn-MN"/>
              <a:t>Нийт өргөдөл</a:t>
            </a:r>
            <a:r>
              <a:rPr lang="en-US"/>
              <a:t>,</a:t>
            </a:r>
            <a:r>
              <a:rPr lang="mn-MN"/>
              <a:t> гомдол</a:t>
            </a:r>
            <a:r>
              <a:rPr lang="en-US"/>
              <a:t>,</a:t>
            </a:r>
            <a:r>
              <a:rPr lang="mn-MN"/>
              <a:t> мэдээллийн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Нийт өргөдөл гомдол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Нийслэлд</c:v>
                </c:pt>
                <c:pt idx="1">
                  <c:v>Орон нутагт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36</c:v>
                </c:pt>
                <c:pt idx="1">
                  <c:v>20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6E655D-E9F3-4AB8-8295-A20897468A9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D89C5E-FEDD-4135-85A5-F6311948628A}">
      <dgm:prSet phldrT="[Text]"/>
      <dgm:spPr/>
      <dgm:t>
        <a:bodyPr/>
        <a:lstStyle/>
        <a:p>
          <a:r>
            <a:rPr lang="mn-MN" b="1" dirty="0" smtClean="0">
              <a:latin typeface="Arial" panose="020B0604020202020204" pitchFamily="34" charset="0"/>
              <a:cs typeface="Arial" panose="020B0604020202020204" pitchFamily="34" charset="0"/>
            </a:rPr>
            <a:t>АВЛИГЫН ЭСРЭГ НҮБ-ЫН КОНВЕНЦИ</a:t>
          </a:r>
        </a:p>
        <a:p>
          <a:r>
            <a:rPr lang="mn-MN" b="1" dirty="0" smtClean="0">
              <a:latin typeface="Arial" panose="020B0604020202020204" pitchFamily="34" charset="0"/>
              <a:cs typeface="Arial" panose="020B0604020202020204" pitchFamily="34" charset="0"/>
            </a:rPr>
            <a:t>2005 ОН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732D2C-CFF6-40C7-A725-8206493B4113}" type="parTrans" cxnId="{47C1C15F-0D33-4B4E-9881-84A253108506}">
      <dgm:prSet/>
      <dgm:spPr/>
      <dgm:t>
        <a:bodyPr/>
        <a:lstStyle/>
        <a:p>
          <a:endParaRPr lang="en-US"/>
        </a:p>
      </dgm:t>
    </dgm:pt>
    <dgm:pt modelId="{28B86FC8-0B89-4A3B-BC2A-BE4F68266547}" type="sibTrans" cxnId="{47C1C15F-0D33-4B4E-9881-84A253108506}">
      <dgm:prSet/>
      <dgm:spPr/>
      <dgm:t>
        <a:bodyPr/>
        <a:lstStyle/>
        <a:p>
          <a:endParaRPr lang="en-US"/>
        </a:p>
      </dgm:t>
    </dgm:pt>
    <dgm:pt modelId="{19CC8C88-BEF2-45B2-AB3B-26F43F854AEA}">
      <dgm:prSet phldrT="[Text]"/>
      <dgm:spPr/>
      <dgm:t>
        <a:bodyPr/>
        <a:lstStyle/>
        <a:p>
          <a:r>
            <a:rPr lang="mn-MN" b="1" dirty="0" smtClean="0">
              <a:latin typeface="Arial" panose="020B0604020202020204" pitchFamily="34" charset="0"/>
              <a:cs typeface="Arial" panose="020B0604020202020204" pitchFamily="34" charset="0"/>
            </a:rPr>
            <a:t>АВЛИГЫН ЭСРЭГ ХУУЛЬ</a:t>
          </a:r>
        </a:p>
        <a:p>
          <a:r>
            <a:rPr lang="mn-MN" b="1" dirty="0" smtClean="0">
              <a:latin typeface="Arial" panose="020B0604020202020204" pitchFamily="34" charset="0"/>
              <a:cs typeface="Arial" panose="020B0604020202020204" pitchFamily="34" charset="0"/>
            </a:rPr>
            <a:t>2006 ОН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4C74BD-12CD-45C7-8291-A9E82544B139}" type="parTrans" cxnId="{B90FE905-D217-46E0-BB5A-8A8E6CBFEF72}">
      <dgm:prSet/>
      <dgm:spPr/>
      <dgm:t>
        <a:bodyPr/>
        <a:lstStyle/>
        <a:p>
          <a:endParaRPr lang="en-US"/>
        </a:p>
      </dgm:t>
    </dgm:pt>
    <dgm:pt modelId="{AF33F62D-FA48-465F-8BF3-89A8A55740FA}" type="sibTrans" cxnId="{B90FE905-D217-46E0-BB5A-8A8E6CBFEF72}">
      <dgm:prSet/>
      <dgm:spPr/>
      <dgm:t>
        <a:bodyPr/>
        <a:lstStyle/>
        <a:p>
          <a:endParaRPr lang="en-US"/>
        </a:p>
      </dgm:t>
    </dgm:pt>
    <dgm:pt modelId="{D1680D0E-F2B7-44E1-9E34-B6F7842EDFBE}">
      <dgm:prSet phldrT="[Text]"/>
      <dgm:spPr/>
      <dgm:t>
        <a:bodyPr/>
        <a:lstStyle/>
        <a:p>
          <a:endParaRPr lang="mn-MN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mn-MN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mn-MN" b="1" dirty="0" smtClean="0">
              <a:latin typeface="Arial" panose="020B0604020202020204" pitchFamily="34" charset="0"/>
              <a:cs typeface="Arial" panose="020B0604020202020204" pitchFamily="34" charset="0"/>
            </a:rPr>
            <a:t>МЭДЭЭЛЛИЙН ИЛ ТОД БАЙДАЛ БА МЭДЭЭЛЭЛ АВАХ ЭРХИЙН ТУХАЙ ХУУЛЬ </a:t>
          </a:r>
        </a:p>
        <a:p>
          <a:r>
            <a:rPr lang="mn-MN" b="1" dirty="0" smtClean="0">
              <a:latin typeface="Arial" panose="020B0604020202020204" pitchFamily="34" charset="0"/>
              <a:cs typeface="Arial" panose="020B0604020202020204" pitchFamily="34" charset="0"/>
            </a:rPr>
            <a:t>2011 ОН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C82C91-E4AC-43A5-B33E-1C4EDB10153A}" type="parTrans" cxnId="{0580F195-9CCC-4F82-BF4F-65FCC20B8EC2}">
      <dgm:prSet/>
      <dgm:spPr/>
      <dgm:t>
        <a:bodyPr/>
        <a:lstStyle/>
        <a:p>
          <a:endParaRPr lang="en-US"/>
        </a:p>
      </dgm:t>
    </dgm:pt>
    <dgm:pt modelId="{830F90DA-EF14-49B1-9AEE-E7743B1AF7C8}" type="sibTrans" cxnId="{0580F195-9CCC-4F82-BF4F-65FCC20B8EC2}">
      <dgm:prSet/>
      <dgm:spPr/>
      <dgm:t>
        <a:bodyPr/>
        <a:lstStyle/>
        <a:p>
          <a:endParaRPr lang="en-US"/>
        </a:p>
      </dgm:t>
    </dgm:pt>
    <dgm:pt modelId="{07BB358A-4683-4DAC-AA16-BD79FD7190FD}">
      <dgm:prSet phldrT="[Text]"/>
      <dgm:spPr/>
      <dgm:t>
        <a:bodyPr/>
        <a:lstStyle/>
        <a:p>
          <a:r>
            <a:rPr lang="mn-MN" b="1" dirty="0" smtClean="0">
              <a:latin typeface="Arial" panose="020B0604020202020204" pitchFamily="34" charset="0"/>
              <a:cs typeface="Arial" panose="020B0604020202020204" pitchFamily="34" charset="0"/>
            </a:rPr>
            <a:t>НИЙТИЙН АЛБАНД НИЙТИЙН БОЛОН ХУВИЙН АШИГ СОНИРХЛЫГ ЗОХИЦУУЛАХ, АШИГ СОНИРХЛЫН ЗӨРЧЛӨӨС УРЬДЧИЛАН СЭРГИЙЛЭХ ТУХАЙ ХУУЛЬ</a:t>
          </a:r>
        </a:p>
        <a:p>
          <a:r>
            <a:rPr lang="mn-MN" b="1" dirty="0" smtClean="0">
              <a:latin typeface="Arial" panose="020B0604020202020204" pitchFamily="34" charset="0"/>
              <a:cs typeface="Arial" panose="020B0604020202020204" pitchFamily="34" charset="0"/>
            </a:rPr>
            <a:t>2012 ОН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737A4D-2D9E-4269-B1F1-F1A99DD05AD6}" type="parTrans" cxnId="{CDA98196-94F1-42DF-A3C2-C8CABB70F5C4}">
      <dgm:prSet/>
      <dgm:spPr/>
      <dgm:t>
        <a:bodyPr/>
        <a:lstStyle/>
        <a:p>
          <a:endParaRPr lang="en-US"/>
        </a:p>
      </dgm:t>
    </dgm:pt>
    <dgm:pt modelId="{DC66E84A-BD83-48E6-8674-77C0FF68DA0C}" type="sibTrans" cxnId="{CDA98196-94F1-42DF-A3C2-C8CABB70F5C4}">
      <dgm:prSet/>
      <dgm:spPr/>
      <dgm:t>
        <a:bodyPr/>
        <a:lstStyle/>
        <a:p>
          <a:endParaRPr lang="en-US"/>
        </a:p>
      </dgm:t>
    </dgm:pt>
    <dgm:pt modelId="{5D384A86-AED2-4EC1-8FF2-496D5086D6F0}">
      <dgm:prSet phldrT="[Text]"/>
      <dgm:spPr/>
      <dgm:t>
        <a:bodyPr/>
        <a:lstStyle/>
        <a:p>
          <a:r>
            <a:rPr lang="mn-MN" b="1" dirty="0" smtClean="0">
              <a:latin typeface="Arial" panose="020B0604020202020204" pitchFamily="34" charset="0"/>
              <a:cs typeface="Arial" panose="020B0604020202020204" pitchFamily="34" charset="0"/>
            </a:rPr>
            <a:t>ШИЛЭН ДАНСНЫ ТУХАЙ ХУУЛЬ</a:t>
          </a:r>
        </a:p>
        <a:p>
          <a:r>
            <a:rPr lang="mn-MN" b="1" dirty="0" smtClean="0">
              <a:latin typeface="Arial" panose="020B0604020202020204" pitchFamily="34" charset="0"/>
              <a:cs typeface="Arial" panose="020B0604020202020204" pitchFamily="34" charset="0"/>
            </a:rPr>
            <a:t>2014 ОН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CB6F4A-BCF3-4862-93FD-4EEA56EF250F}" type="parTrans" cxnId="{A88825F8-3ECE-46F7-9667-B9F5D496EE84}">
      <dgm:prSet/>
      <dgm:spPr/>
      <dgm:t>
        <a:bodyPr/>
        <a:lstStyle/>
        <a:p>
          <a:endParaRPr lang="en-US"/>
        </a:p>
      </dgm:t>
    </dgm:pt>
    <dgm:pt modelId="{AE2D285E-B4EA-4551-8956-607E382B2289}" type="sibTrans" cxnId="{A88825F8-3ECE-46F7-9667-B9F5D496EE84}">
      <dgm:prSet/>
      <dgm:spPr/>
      <dgm:t>
        <a:bodyPr/>
        <a:lstStyle/>
        <a:p>
          <a:endParaRPr lang="en-US"/>
        </a:p>
      </dgm:t>
    </dgm:pt>
    <dgm:pt modelId="{5C771293-B5B3-44D6-9210-B9539C014B6D}" type="pres">
      <dgm:prSet presAssocID="{1D6E655D-E9F3-4AB8-8295-A20897468A9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9324BE-CF99-4815-9357-DAE1B1D2BFFA}" type="pres">
      <dgm:prSet presAssocID="{56D89C5E-FEDD-4135-85A5-F6311948628A}" presName="node" presStyleLbl="node1" presStyleIdx="0" presStyleCnt="5" custScaleX="56339" custScaleY="117506" custLinFactNeighborX="312" custLinFactNeighborY="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7B1A2-4AB3-4E09-A829-393C38CC2556}" type="pres">
      <dgm:prSet presAssocID="{28B86FC8-0B89-4A3B-BC2A-BE4F68266547}" presName="sibTrans" presStyleCnt="0"/>
      <dgm:spPr/>
    </dgm:pt>
    <dgm:pt modelId="{4FA5C69C-B7B6-48F4-B301-3F374A2C9404}" type="pres">
      <dgm:prSet presAssocID="{19CC8C88-BEF2-45B2-AB3B-26F43F854AEA}" presName="node" presStyleLbl="node1" presStyleIdx="1" presStyleCnt="5" custScaleX="60196" custScaleY="120145" custLinFactNeighborX="-4881" custLinFactNeighborY="6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1E0EB-B22B-4EA8-A3F7-B49117330D2F}" type="pres">
      <dgm:prSet presAssocID="{AF33F62D-FA48-465F-8BF3-89A8A55740FA}" presName="sibTrans" presStyleCnt="0"/>
      <dgm:spPr/>
    </dgm:pt>
    <dgm:pt modelId="{915C9530-770B-4C93-856A-CC0A6785A577}" type="pres">
      <dgm:prSet presAssocID="{D1680D0E-F2B7-44E1-9E34-B6F7842EDFBE}" presName="node" presStyleLbl="node1" presStyleIdx="2" presStyleCnt="5" custScaleX="61244" custScaleY="118647" custLinFactNeighborX="-5491" custLinFactNeighborY="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912DA2-C031-43E8-91D6-CF3F6412FA29}" type="pres">
      <dgm:prSet presAssocID="{830F90DA-EF14-49B1-9AEE-E7743B1AF7C8}" presName="sibTrans" presStyleCnt="0"/>
      <dgm:spPr/>
    </dgm:pt>
    <dgm:pt modelId="{0C7CDB53-AE5E-4DD6-910A-F7BD02A816A6}" type="pres">
      <dgm:prSet presAssocID="{07BB358A-4683-4DAC-AA16-BD79FD7190FD}" presName="node" presStyleLbl="node1" presStyleIdx="3" presStyleCnt="5" custScaleX="66899" custScaleY="116500" custLinFactNeighborX="-5706" custLinFactNeighborY="18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64789-D903-4345-9C81-58F8F5AF106F}" type="pres">
      <dgm:prSet presAssocID="{DC66E84A-BD83-48E6-8674-77C0FF68DA0C}" presName="sibTrans" presStyleCnt="0"/>
      <dgm:spPr/>
    </dgm:pt>
    <dgm:pt modelId="{6BFEA656-8EA8-4F65-805E-50BB6ACBEEF7}" type="pres">
      <dgm:prSet presAssocID="{5D384A86-AED2-4EC1-8FF2-496D5086D6F0}" presName="node" presStyleLbl="node1" presStyleIdx="4" presStyleCnt="5" custScaleX="54567" custScaleY="114281" custLinFactNeighborX="-6883" custLinFactNeighborY="1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A98196-94F1-42DF-A3C2-C8CABB70F5C4}" srcId="{1D6E655D-E9F3-4AB8-8295-A20897468A9E}" destId="{07BB358A-4683-4DAC-AA16-BD79FD7190FD}" srcOrd="3" destOrd="0" parTransId="{9E737A4D-2D9E-4269-B1F1-F1A99DD05AD6}" sibTransId="{DC66E84A-BD83-48E6-8674-77C0FF68DA0C}"/>
    <dgm:cxn modelId="{CF84D526-7FA7-4918-800C-B8CC57CD806E}" type="presOf" srcId="{5D384A86-AED2-4EC1-8FF2-496D5086D6F0}" destId="{6BFEA656-8EA8-4F65-805E-50BB6ACBEEF7}" srcOrd="0" destOrd="0" presId="urn:microsoft.com/office/officeart/2005/8/layout/default"/>
    <dgm:cxn modelId="{88D18A93-89EE-4AFA-AAF2-246D14C344C4}" type="presOf" srcId="{1D6E655D-E9F3-4AB8-8295-A20897468A9E}" destId="{5C771293-B5B3-44D6-9210-B9539C014B6D}" srcOrd="0" destOrd="0" presId="urn:microsoft.com/office/officeart/2005/8/layout/default"/>
    <dgm:cxn modelId="{A88825F8-3ECE-46F7-9667-B9F5D496EE84}" srcId="{1D6E655D-E9F3-4AB8-8295-A20897468A9E}" destId="{5D384A86-AED2-4EC1-8FF2-496D5086D6F0}" srcOrd="4" destOrd="0" parTransId="{F2CB6F4A-BCF3-4862-93FD-4EEA56EF250F}" sibTransId="{AE2D285E-B4EA-4551-8956-607E382B2289}"/>
    <dgm:cxn modelId="{47C1C15F-0D33-4B4E-9881-84A253108506}" srcId="{1D6E655D-E9F3-4AB8-8295-A20897468A9E}" destId="{56D89C5E-FEDD-4135-85A5-F6311948628A}" srcOrd="0" destOrd="0" parTransId="{12732D2C-CFF6-40C7-A725-8206493B4113}" sibTransId="{28B86FC8-0B89-4A3B-BC2A-BE4F68266547}"/>
    <dgm:cxn modelId="{B426D6F2-562E-425E-AD8E-CC71A18F49E4}" type="presOf" srcId="{07BB358A-4683-4DAC-AA16-BD79FD7190FD}" destId="{0C7CDB53-AE5E-4DD6-910A-F7BD02A816A6}" srcOrd="0" destOrd="0" presId="urn:microsoft.com/office/officeart/2005/8/layout/default"/>
    <dgm:cxn modelId="{0580F195-9CCC-4F82-BF4F-65FCC20B8EC2}" srcId="{1D6E655D-E9F3-4AB8-8295-A20897468A9E}" destId="{D1680D0E-F2B7-44E1-9E34-B6F7842EDFBE}" srcOrd="2" destOrd="0" parTransId="{46C82C91-E4AC-43A5-B33E-1C4EDB10153A}" sibTransId="{830F90DA-EF14-49B1-9AEE-E7743B1AF7C8}"/>
    <dgm:cxn modelId="{B90FE905-D217-46E0-BB5A-8A8E6CBFEF72}" srcId="{1D6E655D-E9F3-4AB8-8295-A20897468A9E}" destId="{19CC8C88-BEF2-45B2-AB3B-26F43F854AEA}" srcOrd="1" destOrd="0" parTransId="{F24C74BD-12CD-45C7-8291-A9E82544B139}" sibTransId="{AF33F62D-FA48-465F-8BF3-89A8A55740FA}"/>
    <dgm:cxn modelId="{8D137A1C-C0FF-4F29-9509-B3F53D559872}" type="presOf" srcId="{56D89C5E-FEDD-4135-85A5-F6311948628A}" destId="{B59324BE-CF99-4815-9357-DAE1B1D2BFFA}" srcOrd="0" destOrd="0" presId="urn:microsoft.com/office/officeart/2005/8/layout/default"/>
    <dgm:cxn modelId="{00056F9D-0D27-4A7F-A2E5-2EA29892DBFC}" type="presOf" srcId="{19CC8C88-BEF2-45B2-AB3B-26F43F854AEA}" destId="{4FA5C69C-B7B6-48F4-B301-3F374A2C9404}" srcOrd="0" destOrd="0" presId="urn:microsoft.com/office/officeart/2005/8/layout/default"/>
    <dgm:cxn modelId="{6016D750-C2A0-4959-B4AA-19344738FDBE}" type="presOf" srcId="{D1680D0E-F2B7-44E1-9E34-B6F7842EDFBE}" destId="{915C9530-770B-4C93-856A-CC0A6785A577}" srcOrd="0" destOrd="0" presId="urn:microsoft.com/office/officeart/2005/8/layout/default"/>
    <dgm:cxn modelId="{AD7F0608-84AC-4998-8EAF-01B67BB9309B}" type="presParOf" srcId="{5C771293-B5B3-44D6-9210-B9539C014B6D}" destId="{B59324BE-CF99-4815-9357-DAE1B1D2BFFA}" srcOrd="0" destOrd="0" presId="urn:microsoft.com/office/officeart/2005/8/layout/default"/>
    <dgm:cxn modelId="{F16AE650-285D-4174-AF5D-BD5F160C47BE}" type="presParOf" srcId="{5C771293-B5B3-44D6-9210-B9539C014B6D}" destId="{9A07B1A2-4AB3-4E09-A829-393C38CC2556}" srcOrd="1" destOrd="0" presId="urn:microsoft.com/office/officeart/2005/8/layout/default"/>
    <dgm:cxn modelId="{906CFA92-420B-4040-922E-F8D84DCD6340}" type="presParOf" srcId="{5C771293-B5B3-44D6-9210-B9539C014B6D}" destId="{4FA5C69C-B7B6-48F4-B301-3F374A2C9404}" srcOrd="2" destOrd="0" presId="urn:microsoft.com/office/officeart/2005/8/layout/default"/>
    <dgm:cxn modelId="{DCF73302-D204-406F-9EB4-D10B36AE2D46}" type="presParOf" srcId="{5C771293-B5B3-44D6-9210-B9539C014B6D}" destId="{9D31E0EB-B22B-4EA8-A3F7-B49117330D2F}" srcOrd="3" destOrd="0" presId="urn:microsoft.com/office/officeart/2005/8/layout/default"/>
    <dgm:cxn modelId="{E1375DDF-3773-4451-B6D6-79909BB6CC3A}" type="presParOf" srcId="{5C771293-B5B3-44D6-9210-B9539C014B6D}" destId="{915C9530-770B-4C93-856A-CC0A6785A577}" srcOrd="4" destOrd="0" presId="urn:microsoft.com/office/officeart/2005/8/layout/default"/>
    <dgm:cxn modelId="{58CE76C8-1396-47EA-BC8B-170C5D14A163}" type="presParOf" srcId="{5C771293-B5B3-44D6-9210-B9539C014B6D}" destId="{31912DA2-C031-43E8-91D6-CF3F6412FA29}" srcOrd="5" destOrd="0" presId="urn:microsoft.com/office/officeart/2005/8/layout/default"/>
    <dgm:cxn modelId="{447D9025-AD10-47DF-94F5-A85331A1BF03}" type="presParOf" srcId="{5C771293-B5B3-44D6-9210-B9539C014B6D}" destId="{0C7CDB53-AE5E-4DD6-910A-F7BD02A816A6}" srcOrd="6" destOrd="0" presId="urn:microsoft.com/office/officeart/2005/8/layout/default"/>
    <dgm:cxn modelId="{B4CD0FB9-D8FE-403D-B1AB-4A105A1A15CF}" type="presParOf" srcId="{5C771293-B5B3-44D6-9210-B9539C014B6D}" destId="{4F164789-D903-4345-9C81-58F8F5AF106F}" srcOrd="7" destOrd="0" presId="urn:microsoft.com/office/officeart/2005/8/layout/default"/>
    <dgm:cxn modelId="{AFB82D19-3C18-4010-9632-3D587903EA9B}" type="presParOf" srcId="{5C771293-B5B3-44D6-9210-B9539C014B6D}" destId="{6BFEA656-8EA8-4F65-805E-50BB6ACBEEF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E54A1C6-B5F5-4A5C-A23C-F33CF9B3F03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3EA0AE-49AC-4FAA-BC04-9A50C38515B9}">
      <dgm:prSet phldrT="[Text]" custT="1"/>
      <dgm:spPr/>
      <dgm:t>
        <a:bodyPr/>
        <a:lstStyle/>
        <a:p>
          <a:r>
            <a:rPr lang="mn-MN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АЛБАНЫ МЭДЭЭЛЛИЙН АШИГЛАХТАЙ ХОЛБОГДСОН ХЯЗГААРЛАЛТ</a:t>
          </a:r>
        </a:p>
        <a:p>
          <a:endParaRPr lang="mn-MN" sz="14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mn-MN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АЛБАН ҮҮРГЭЭ ГҮЙЦЭТГЭХТЭЙ ХОЛБОГДСОН ХОРИГЛОЛТ, ХЯЗГААРЛАЛТ</a:t>
          </a:r>
        </a:p>
        <a:p>
          <a:endParaRPr lang="mn-MN" sz="14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mn-MN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ШИЙДВЭР ГАРГАХАД ХӨЛӨӨЛӨХИЙГ ХОРИГЛОХ</a:t>
          </a:r>
        </a:p>
        <a:p>
          <a:endParaRPr lang="mn-MN" sz="14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mn-MN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СУРТАЛЧИЛГААТАЙ ХОЛБОГДСОН ХЯЗГААРЛАЛТ</a:t>
          </a:r>
          <a:endParaRPr lang="en-US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B1A34-63E5-43FC-98E5-12CE81350903}" type="parTrans" cxnId="{64233D1D-D20D-4229-A396-B2258EFAFC42}">
      <dgm:prSet/>
      <dgm:spPr/>
      <dgm:t>
        <a:bodyPr/>
        <a:lstStyle/>
        <a:p>
          <a:endParaRPr lang="en-US"/>
        </a:p>
      </dgm:t>
    </dgm:pt>
    <dgm:pt modelId="{B36C038F-0837-4C3F-842E-08763784AF2B}" type="sibTrans" cxnId="{64233D1D-D20D-4229-A396-B2258EFAFC42}">
      <dgm:prSet/>
      <dgm:spPr/>
      <dgm:t>
        <a:bodyPr/>
        <a:lstStyle/>
        <a:p>
          <a:endParaRPr lang="en-US"/>
        </a:p>
      </dgm:t>
    </dgm:pt>
    <dgm:pt modelId="{516F8721-30CC-4079-9E31-6D7C5BA0C366}">
      <dgm:prSet phldrT="[Text]" custT="1"/>
      <dgm:spPr/>
      <dgm:t>
        <a:bodyPr/>
        <a:lstStyle/>
        <a:p>
          <a:r>
            <a:rPr lang="mn-MN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ТӨЛӨӨЛӨЛТЭЙ ХОЛБОГДСОН ХЯЗГААРЛАЛТ</a:t>
          </a:r>
        </a:p>
        <a:p>
          <a:endParaRPr lang="mn-MN" sz="14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mn-MN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ТӨЛБӨР АВАХТАЙ ХОЛБОГДСОН ХЯЗГААРЛАЛТ</a:t>
          </a:r>
        </a:p>
        <a:p>
          <a:endParaRPr lang="mn-MN" sz="14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mn-MN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БЭЛЭГ АВАХТАЙ ХОЛБОГДСОН ХЯЗГААРЛАЛТ</a:t>
          </a:r>
        </a:p>
        <a:p>
          <a:endParaRPr lang="mn-MN" sz="14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mn-MN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ХАНДИВ АВАХТАЙ ХОЛБОГДСОН ХЯЗГААРЛАЛТ</a:t>
          </a:r>
        </a:p>
        <a:p>
          <a:endParaRPr lang="mn-MN" sz="14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mn-MN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ДАВХАР АЖИЛ ЭРХЛЭХТЭЙ ХОЛБОГДСОН ХЯЗГААРЛАЛТ</a:t>
          </a:r>
        </a:p>
        <a:p>
          <a:endParaRPr lang="en-US" sz="1200" dirty="0"/>
        </a:p>
      </dgm:t>
    </dgm:pt>
    <dgm:pt modelId="{F95A8330-70F2-42B1-BEF4-67BDC7FD3A86}" type="parTrans" cxnId="{96C2EEE8-987E-4DA8-879F-26CD5A2D236F}">
      <dgm:prSet/>
      <dgm:spPr/>
      <dgm:t>
        <a:bodyPr/>
        <a:lstStyle/>
        <a:p>
          <a:endParaRPr lang="en-US"/>
        </a:p>
      </dgm:t>
    </dgm:pt>
    <dgm:pt modelId="{B8FE6811-A787-498B-BE5D-83292010C6EB}" type="sibTrans" cxnId="{96C2EEE8-987E-4DA8-879F-26CD5A2D236F}">
      <dgm:prSet/>
      <dgm:spPr/>
      <dgm:t>
        <a:bodyPr/>
        <a:lstStyle/>
        <a:p>
          <a:endParaRPr lang="en-US"/>
        </a:p>
      </dgm:t>
    </dgm:pt>
    <dgm:pt modelId="{76C54AE5-DFE6-4B07-A18C-EB5E147DEAF4}">
      <dgm:prSet phldrT="[Text]"/>
      <dgm:spPr/>
      <dgm:t>
        <a:bodyPr/>
        <a:lstStyle/>
        <a:p>
          <a:r>
            <a:rPr lang="mn-MN" b="1" dirty="0" smtClean="0">
              <a:latin typeface="Arial" panose="020B0604020202020204" pitchFamily="34" charset="0"/>
              <a:cs typeface="Arial" panose="020B0604020202020204" pitchFamily="34" charset="0"/>
            </a:rPr>
            <a:t>АЖ АХУЙН ҮЙЛ АЖИЛЛАГАА ЭРХЛЭХТЭЙ ХОЛБОГДСОН ХОРИГЛОЛТ</a:t>
          </a:r>
        </a:p>
        <a:p>
          <a:endParaRPr lang="mn-MN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mn-MN" b="1" dirty="0" smtClean="0">
              <a:latin typeface="Arial" panose="020B0604020202020204" pitchFamily="34" charset="0"/>
              <a:cs typeface="Arial" panose="020B0604020202020204" pitchFamily="34" charset="0"/>
            </a:rPr>
            <a:t>АЛБАН ТУШААЛААС ЧӨЛӨӨЛӨГДСӨНИЙ ДАРААХ ХЯЗГААРЛАЛТ</a:t>
          </a:r>
        </a:p>
        <a:p>
          <a:endParaRPr lang="mn-MN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mn-MN" b="1" dirty="0" smtClean="0">
              <a:latin typeface="Arial" panose="020B0604020202020204" pitchFamily="34" charset="0"/>
              <a:cs typeface="Arial" panose="020B0604020202020204" pitchFamily="34" charset="0"/>
            </a:rPr>
            <a:t>БУСАД ОРЛОГЫН ХЯЗГААРЛАЛТ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BA7BFE-AB90-47B9-928A-C0386C66024C}" type="parTrans" cxnId="{AA295A6D-765C-4420-A82F-4E21453CCC71}">
      <dgm:prSet/>
      <dgm:spPr/>
      <dgm:t>
        <a:bodyPr/>
        <a:lstStyle/>
        <a:p>
          <a:endParaRPr lang="en-US"/>
        </a:p>
      </dgm:t>
    </dgm:pt>
    <dgm:pt modelId="{B3486269-740E-4555-9795-B25BA2C8E21E}" type="sibTrans" cxnId="{AA295A6D-765C-4420-A82F-4E21453CCC71}">
      <dgm:prSet/>
      <dgm:spPr/>
      <dgm:t>
        <a:bodyPr/>
        <a:lstStyle/>
        <a:p>
          <a:endParaRPr lang="en-US"/>
        </a:p>
      </dgm:t>
    </dgm:pt>
    <dgm:pt modelId="{BCF38061-E315-4A4F-8049-88454B727DCE}" type="pres">
      <dgm:prSet presAssocID="{DE54A1C6-B5F5-4A5C-A23C-F33CF9B3F0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4C8F91-D93E-4BFE-BF60-FBFA83E5E124}" type="pres">
      <dgm:prSet presAssocID="{D03EA0AE-49AC-4FAA-BC04-9A50C38515B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A4A9D1-9240-40A6-A301-F6C6F128A506}" type="pres">
      <dgm:prSet presAssocID="{B36C038F-0837-4C3F-842E-08763784AF2B}" presName="sibTrans" presStyleCnt="0"/>
      <dgm:spPr/>
    </dgm:pt>
    <dgm:pt modelId="{6B6AD8BF-4E8D-442D-BF03-4CD0C6FA25AE}" type="pres">
      <dgm:prSet presAssocID="{516F8721-30CC-4079-9E31-6D7C5BA0C366}" presName="node" presStyleLbl="node1" presStyleIdx="1" presStyleCnt="3" custScaleX="1118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013C99-E0C5-455A-A9C8-E7C4CE56E7D7}" type="pres">
      <dgm:prSet presAssocID="{B8FE6811-A787-498B-BE5D-83292010C6EB}" presName="sibTrans" presStyleCnt="0"/>
      <dgm:spPr/>
    </dgm:pt>
    <dgm:pt modelId="{3EE97D9C-0AAA-44DF-BC5D-D3785684AF47}" type="pres">
      <dgm:prSet presAssocID="{76C54AE5-DFE6-4B07-A18C-EB5E147DEAF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CE2BB4-567F-4D9F-84C3-CDE5A3340392}" type="presOf" srcId="{516F8721-30CC-4079-9E31-6D7C5BA0C366}" destId="{6B6AD8BF-4E8D-442D-BF03-4CD0C6FA25AE}" srcOrd="0" destOrd="0" presId="urn:microsoft.com/office/officeart/2005/8/layout/hList6"/>
    <dgm:cxn modelId="{64233D1D-D20D-4229-A396-B2258EFAFC42}" srcId="{DE54A1C6-B5F5-4A5C-A23C-F33CF9B3F038}" destId="{D03EA0AE-49AC-4FAA-BC04-9A50C38515B9}" srcOrd="0" destOrd="0" parTransId="{6AAB1A34-63E5-43FC-98E5-12CE81350903}" sibTransId="{B36C038F-0837-4C3F-842E-08763784AF2B}"/>
    <dgm:cxn modelId="{96C2EEE8-987E-4DA8-879F-26CD5A2D236F}" srcId="{DE54A1C6-B5F5-4A5C-A23C-F33CF9B3F038}" destId="{516F8721-30CC-4079-9E31-6D7C5BA0C366}" srcOrd="1" destOrd="0" parTransId="{F95A8330-70F2-42B1-BEF4-67BDC7FD3A86}" sibTransId="{B8FE6811-A787-498B-BE5D-83292010C6EB}"/>
    <dgm:cxn modelId="{4D5A33E3-28F3-43C4-8F84-D922BD02CB97}" type="presOf" srcId="{DE54A1C6-B5F5-4A5C-A23C-F33CF9B3F038}" destId="{BCF38061-E315-4A4F-8049-88454B727DCE}" srcOrd="0" destOrd="0" presId="urn:microsoft.com/office/officeart/2005/8/layout/hList6"/>
    <dgm:cxn modelId="{AA295A6D-765C-4420-A82F-4E21453CCC71}" srcId="{DE54A1C6-B5F5-4A5C-A23C-F33CF9B3F038}" destId="{76C54AE5-DFE6-4B07-A18C-EB5E147DEAF4}" srcOrd="2" destOrd="0" parTransId="{81BA7BFE-AB90-47B9-928A-C0386C66024C}" sibTransId="{B3486269-740E-4555-9795-B25BA2C8E21E}"/>
    <dgm:cxn modelId="{69ED9D7B-E402-454D-96BB-A6A3833A2F27}" type="presOf" srcId="{D03EA0AE-49AC-4FAA-BC04-9A50C38515B9}" destId="{E44C8F91-D93E-4BFE-BF60-FBFA83E5E124}" srcOrd="0" destOrd="0" presId="urn:microsoft.com/office/officeart/2005/8/layout/hList6"/>
    <dgm:cxn modelId="{261D0171-9EBE-4D87-863A-35014F4E542C}" type="presOf" srcId="{76C54AE5-DFE6-4B07-A18C-EB5E147DEAF4}" destId="{3EE97D9C-0AAA-44DF-BC5D-D3785684AF47}" srcOrd="0" destOrd="0" presId="urn:microsoft.com/office/officeart/2005/8/layout/hList6"/>
    <dgm:cxn modelId="{BE8823FE-A478-461F-BF02-09B9C382B11E}" type="presParOf" srcId="{BCF38061-E315-4A4F-8049-88454B727DCE}" destId="{E44C8F91-D93E-4BFE-BF60-FBFA83E5E124}" srcOrd="0" destOrd="0" presId="urn:microsoft.com/office/officeart/2005/8/layout/hList6"/>
    <dgm:cxn modelId="{C7E28874-4FE5-43C0-B3BF-76CF0683539F}" type="presParOf" srcId="{BCF38061-E315-4A4F-8049-88454B727DCE}" destId="{29A4A9D1-9240-40A6-A301-F6C6F128A506}" srcOrd="1" destOrd="0" presId="urn:microsoft.com/office/officeart/2005/8/layout/hList6"/>
    <dgm:cxn modelId="{A56B298D-95D5-465A-BE36-EBD099D79373}" type="presParOf" srcId="{BCF38061-E315-4A4F-8049-88454B727DCE}" destId="{6B6AD8BF-4E8D-442D-BF03-4CD0C6FA25AE}" srcOrd="2" destOrd="0" presId="urn:microsoft.com/office/officeart/2005/8/layout/hList6"/>
    <dgm:cxn modelId="{A8974AC9-C81C-4D9C-8D53-A27CC71E2744}" type="presParOf" srcId="{BCF38061-E315-4A4F-8049-88454B727DCE}" destId="{A9013C99-E0C5-455A-A9C8-E7C4CE56E7D7}" srcOrd="3" destOrd="0" presId="urn:microsoft.com/office/officeart/2005/8/layout/hList6"/>
    <dgm:cxn modelId="{D588CE1A-BA15-466F-8A94-EC8B79780F64}" type="presParOf" srcId="{BCF38061-E315-4A4F-8049-88454B727DCE}" destId="{3EE97D9C-0AAA-44DF-BC5D-D3785684AF47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99C384-01E9-466C-995E-A9FBD88A63C2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AD11D0A3-3756-403F-B913-A604C54B9702}">
      <dgm:prSet phldrT="[Text]" custT="1"/>
      <dgm:spPr/>
      <dgm:t>
        <a:bodyPr/>
        <a:lstStyle/>
        <a:p>
          <a:pPr algn="just"/>
          <a:r>
            <a:rPr lang="mn-MN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Сонгогдсон салбаруудын үнэлгээ 2014 оны байдлаар  дунджаар 3,43 буюу 2012 оныхоос  0,0</a:t>
          </a:r>
          <a:r>
            <a:rPr lang="en-US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3</a:t>
          </a:r>
          <a:r>
            <a:rPr lang="mn-MN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функтээр өссөн байна.</a:t>
          </a:r>
          <a:endParaRPr lang="en-US" sz="18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8D511A-16A1-49DB-A397-7A8F319BE269}" type="parTrans" cxnId="{0CBDD628-0140-4372-81A7-C17435D1D9DF}">
      <dgm:prSet/>
      <dgm:spPr/>
      <dgm:t>
        <a:bodyPr/>
        <a:lstStyle/>
        <a:p>
          <a:endParaRPr lang="en-US"/>
        </a:p>
      </dgm:t>
    </dgm:pt>
    <dgm:pt modelId="{16E94157-00BD-4861-BDA4-BF7E890DC978}" type="sibTrans" cxnId="{0CBDD628-0140-4372-81A7-C17435D1D9DF}">
      <dgm:prSet/>
      <dgm:spPr/>
      <dgm:t>
        <a:bodyPr/>
        <a:lstStyle/>
        <a:p>
          <a:endParaRPr lang="en-US"/>
        </a:p>
      </dgm:t>
    </dgm:pt>
    <dgm:pt modelId="{764891AD-CFD9-4314-A20A-326C82BFECBC}" type="pres">
      <dgm:prSet presAssocID="{F599C384-01E9-466C-995E-A9FBD88A63C2}" presName="Name0" presStyleCnt="0">
        <dgm:presLayoutVars>
          <dgm:dir/>
          <dgm:animLvl val="lvl"/>
          <dgm:resizeHandles val="exact"/>
        </dgm:presLayoutVars>
      </dgm:prSet>
      <dgm:spPr/>
    </dgm:pt>
    <dgm:pt modelId="{F1C1DFF6-425D-4464-8408-B23F1317306E}" type="pres">
      <dgm:prSet presAssocID="{F599C384-01E9-466C-995E-A9FBD88A63C2}" presName="dummy" presStyleCnt="0"/>
      <dgm:spPr/>
    </dgm:pt>
    <dgm:pt modelId="{0E4F20D0-E5F9-488F-86D5-29E32B2241DC}" type="pres">
      <dgm:prSet presAssocID="{F599C384-01E9-466C-995E-A9FBD88A63C2}" presName="linH" presStyleCnt="0"/>
      <dgm:spPr/>
    </dgm:pt>
    <dgm:pt modelId="{1C8E29C1-A931-4750-9E9D-063E4D1F51FD}" type="pres">
      <dgm:prSet presAssocID="{F599C384-01E9-466C-995E-A9FBD88A63C2}" presName="padding1" presStyleCnt="0"/>
      <dgm:spPr/>
    </dgm:pt>
    <dgm:pt modelId="{532E71FC-B28C-4FF4-9F08-67F914D08093}" type="pres">
      <dgm:prSet presAssocID="{AD11D0A3-3756-403F-B913-A604C54B9702}" presName="linV" presStyleCnt="0"/>
      <dgm:spPr/>
    </dgm:pt>
    <dgm:pt modelId="{473E8828-ADE7-492E-986B-FFAB750AA8DF}" type="pres">
      <dgm:prSet presAssocID="{AD11D0A3-3756-403F-B913-A604C54B9702}" presName="spVertical1" presStyleCnt="0"/>
      <dgm:spPr/>
    </dgm:pt>
    <dgm:pt modelId="{E412F9D7-AF70-45A1-8C11-20DC7EDB34EE}" type="pres">
      <dgm:prSet presAssocID="{AD11D0A3-3756-403F-B913-A604C54B9702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0AC01-39A7-4186-9F8B-420E92C78BA1}" type="pres">
      <dgm:prSet presAssocID="{AD11D0A3-3756-403F-B913-A604C54B9702}" presName="spVertical2" presStyleCnt="0"/>
      <dgm:spPr/>
    </dgm:pt>
    <dgm:pt modelId="{9F97D120-561F-43D9-A609-640DEDB0BCDD}" type="pres">
      <dgm:prSet presAssocID="{AD11D0A3-3756-403F-B913-A604C54B9702}" presName="spVertical3" presStyleCnt="0"/>
      <dgm:spPr/>
    </dgm:pt>
    <dgm:pt modelId="{008A278A-6470-4C24-8C1D-C9E4EE4AC6CB}" type="pres">
      <dgm:prSet presAssocID="{F599C384-01E9-466C-995E-A9FBD88A63C2}" presName="padding2" presStyleCnt="0"/>
      <dgm:spPr/>
    </dgm:pt>
    <dgm:pt modelId="{D2AA6851-42E0-4F28-B4A8-7E21FA8AA623}" type="pres">
      <dgm:prSet presAssocID="{F599C384-01E9-466C-995E-A9FBD88A63C2}" presName="negArrow" presStyleCnt="0"/>
      <dgm:spPr/>
    </dgm:pt>
    <dgm:pt modelId="{299D3104-7D72-4CB1-BB10-7D20F8A3C8ED}" type="pres">
      <dgm:prSet presAssocID="{F599C384-01E9-466C-995E-A9FBD88A63C2}" presName="backgroundArrow" presStyleLbl="node1" presStyleIdx="0" presStyleCnt="1" custLinFactNeighborX="2085" custLinFactNeighborY="-3810"/>
      <dgm:spPr/>
    </dgm:pt>
  </dgm:ptLst>
  <dgm:cxnLst>
    <dgm:cxn modelId="{93679439-77BF-46FA-BE33-9FE4C5C915F4}" type="presOf" srcId="{F599C384-01E9-466C-995E-A9FBD88A63C2}" destId="{764891AD-CFD9-4314-A20A-326C82BFECBC}" srcOrd="0" destOrd="0" presId="urn:microsoft.com/office/officeart/2005/8/layout/hProcess3"/>
    <dgm:cxn modelId="{0CBDD628-0140-4372-81A7-C17435D1D9DF}" srcId="{F599C384-01E9-466C-995E-A9FBD88A63C2}" destId="{AD11D0A3-3756-403F-B913-A604C54B9702}" srcOrd="0" destOrd="0" parTransId="{298D511A-16A1-49DB-A397-7A8F319BE269}" sibTransId="{16E94157-00BD-4861-BDA4-BF7E890DC978}"/>
    <dgm:cxn modelId="{D31CA0FF-46FE-49AF-8A7F-E6DE3BC605DB}" type="presOf" srcId="{AD11D0A3-3756-403F-B913-A604C54B9702}" destId="{E412F9D7-AF70-45A1-8C11-20DC7EDB34EE}" srcOrd="0" destOrd="0" presId="urn:microsoft.com/office/officeart/2005/8/layout/hProcess3"/>
    <dgm:cxn modelId="{B9157AD9-0C4F-416C-87B8-A128EEB339C2}" type="presParOf" srcId="{764891AD-CFD9-4314-A20A-326C82BFECBC}" destId="{F1C1DFF6-425D-4464-8408-B23F1317306E}" srcOrd="0" destOrd="0" presId="urn:microsoft.com/office/officeart/2005/8/layout/hProcess3"/>
    <dgm:cxn modelId="{F8219E9A-6595-4A21-8812-1653F4F6FD22}" type="presParOf" srcId="{764891AD-CFD9-4314-A20A-326C82BFECBC}" destId="{0E4F20D0-E5F9-488F-86D5-29E32B2241DC}" srcOrd="1" destOrd="0" presId="urn:microsoft.com/office/officeart/2005/8/layout/hProcess3"/>
    <dgm:cxn modelId="{D06B2DAD-CD76-41FD-8037-F961660E4236}" type="presParOf" srcId="{0E4F20D0-E5F9-488F-86D5-29E32B2241DC}" destId="{1C8E29C1-A931-4750-9E9D-063E4D1F51FD}" srcOrd="0" destOrd="0" presId="urn:microsoft.com/office/officeart/2005/8/layout/hProcess3"/>
    <dgm:cxn modelId="{3F6B2CFD-DD6F-41A8-99DD-D2702BEA6CF9}" type="presParOf" srcId="{0E4F20D0-E5F9-488F-86D5-29E32B2241DC}" destId="{532E71FC-B28C-4FF4-9F08-67F914D08093}" srcOrd="1" destOrd="0" presId="urn:microsoft.com/office/officeart/2005/8/layout/hProcess3"/>
    <dgm:cxn modelId="{215DCF72-D005-4A22-9C7B-42F94C3E2642}" type="presParOf" srcId="{532E71FC-B28C-4FF4-9F08-67F914D08093}" destId="{473E8828-ADE7-492E-986B-FFAB750AA8DF}" srcOrd="0" destOrd="0" presId="urn:microsoft.com/office/officeart/2005/8/layout/hProcess3"/>
    <dgm:cxn modelId="{D98968CF-7883-48FD-9CC1-B54301F0F1EA}" type="presParOf" srcId="{532E71FC-B28C-4FF4-9F08-67F914D08093}" destId="{E412F9D7-AF70-45A1-8C11-20DC7EDB34EE}" srcOrd="1" destOrd="0" presId="urn:microsoft.com/office/officeart/2005/8/layout/hProcess3"/>
    <dgm:cxn modelId="{D602C0EF-2EBD-41BE-AB2D-794EBD0C56ED}" type="presParOf" srcId="{532E71FC-B28C-4FF4-9F08-67F914D08093}" destId="{06E0AC01-39A7-4186-9F8B-420E92C78BA1}" srcOrd="2" destOrd="0" presId="urn:microsoft.com/office/officeart/2005/8/layout/hProcess3"/>
    <dgm:cxn modelId="{CE6AF946-5BFB-439C-BC7E-8F4E90DD2BF3}" type="presParOf" srcId="{532E71FC-B28C-4FF4-9F08-67F914D08093}" destId="{9F97D120-561F-43D9-A609-640DEDB0BCDD}" srcOrd="3" destOrd="0" presId="urn:microsoft.com/office/officeart/2005/8/layout/hProcess3"/>
    <dgm:cxn modelId="{4EDEAD72-F95E-4932-8A49-E2EED175B3DB}" type="presParOf" srcId="{0E4F20D0-E5F9-488F-86D5-29E32B2241DC}" destId="{008A278A-6470-4C24-8C1D-C9E4EE4AC6CB}" srcOrd="2" destOrd="0" presId="urn:microsoft.com/office/officeart/2005/8/layout/hProcess3"/>
    <dgm:cxn modelId="{649D3154-850E-4DB0-AE63-52B254F168F5}" type="presParOf" srcId="{0E4F20D0-E5F9-488F-86D5-29E32B2241DC}" destId="{D2AA6851-42E0-4F28-B4A8-7E21FA8AA623}" srcOrd="3" destOrd="0" presId="urn:microsoft.com/office/officeart/2005/8/layout/hProcess3"/>
    <dgm:cxn modelId="{45A577EE-6266-4F79-AC88-BC2D00E7D8E6}" type="presParOf" srcId="{0E4F20D0-E5F9-488F-86D5-29E32B2241DC}" destId="{299D3104-7D72-4CB1-BB10-7D20F8A3C8ED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99C384-01E9-466C-995E-A9FBD88A63C2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AD11D0A3-3756-403F-B913-A604C54B9702}">
      <dgm:prSet phldrT="[Text]" custT="1"/>
      <dgm:spPr/>
      <dgm:t>
        <a:bodyPr/>
        <a:lstStyle/>
        <a:p>
          <a:pPr algn="just"/>
          <a:r>
            <a:rPr lang="en-US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mn-MN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удаагийн судалгаагаар</a:t>
          </a:r>
          <a:r>
            <a:rPr lang="en-US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mn-MN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төрийн байгууллагын дундажаас доогуур үнэлэгдсэн .</a:t>
          </a:r>
          <a:endParaRPr lang="en-US" sz="18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8D511A-16A1-49DB-A397-7A8F319BE269}" type="parTrans" cxnId="{0CBDD628-0140-4372-81A7-C17435D1D9DF}">
      <dgm:prSet/>
      <dgm:spPr/>
      <dgm:t>
        <a:bodyPr/>
        <a:lstStyle/>
        <a:p>
          <a:endParaRPr lang="en-US"/>
        </a:p>
      </dgm:t>
    </dgm:pt>
    <dgm:pt modelId="{16E94157-00BD-4861-BDA4-BF7E890DC978}" type="sibTrans" cxnId="{0CBDD628-0140-4372-81A7-C17435D1D9DF}">
      <dgm:prSet/>
      <dgm:spPr/>
      <dgm:t>
        <a:bodyPr/>
        <a:lstStyle/>
        <a:p>
          <a:endParaRPr lang="en-US"/>
        </a:p>
      </dgm:t>
    </dgm:pt>
    <dgm:pt modelId="{764891AD-CFD9-4314-A20A-326C82BFECBC}" type="pres">
      <dgm:prSet presAssocID="{F599C384-01E9-466C-995E-A9FBD88A63C2}" presName="Name0" presStyleCnt="0">
        <dgm:presLayoutVars>
          <dgm:dir/>
          <dgm:animLvl val="lvl"/>
          <dgm:resizeHandles val="exact"/>
        </dgm:presLayoutVars>
      </dgm:prSet>
      <dgm:spPr/>
    </dgm:pt>
    <dgm:pt modelId="{F1C1DFF6-425D-4464-8408-B23F1317306E}" type="pres">
      <dgm:prSet presAssocID="{F599C384-01E9-466C-995E-A9FBD88A63C2}" presName="dummy" presStyleCnt="0"/>
      <dgm:spPr/>
    </dgm:pt>
    <dgm:pt modelId="{0E4F20D0-E5F9-488F-86D5-29E32B2241DC}" type="pres">
      <dgm:prSet presAssocID="{F599C384-01E9-466C-995E-A9FBD88A63C2}" presName="linH" presStyleCnt="0"/>
      <dgm:spPr/>
    </dgm:pt>
    <dgm:pt modelId="{1C8E29C1-A931-4750-9E9D-063E4D1F51FD}" type="pres">
      <dgm:prSet presAssocID="{F599C384-01E9-466C-995E-A9FBD88A63C2}" presName="padding1" presStyleCnt="0"/>
      <dgm:spPr/>
    </dgm:pt>
    <dgm:pt modelId="{532E71FC-B28C-4FF4-9F08-67F914D08093}" type="pres">
      <dgm:prSet presAssocID="{AD11D0A3-3756-403F-B913-A604C54B9702}" presName="linV" presStyleCnt="0"/>
      <dgm:spPr/>
    </dgm:pt>
    <dgm:pt modelId="{473E8828-ADE7-492E-986B-FFAB750AA8DF}" type="pres">
      <dgm:prSet presAssocID="{AD11D0A3-3756-403F-B913-A604C54B9702}" presName="spVertical1" presStyleCnt="0"/>
      <dgm:spPr/>
    </dgm:pt>
    <dgm:pt modelId="{E412F9D7-AF70-45A1-8C11-20DC7EDB34EE}" type="pres">
      <dgm:prSet presAssocID="{AD11D0A3-3756-403F-B913-A604C54B9702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0AC01-39A7-4186-9F8B-420E92C78BA1}" type="pres">
      <dgm:prSet presAssocID="{AD11D0A3-3756-403F-B913-A604C54B9702}" presName="spVertical2" presStyleCnt="0"/>
      <dgm:spPr/>
    </dgm:pt>
    <dgm:pt modelId="{9F97D120-561F-43D9-A609-640DEDB0BCDD}" type="pres">
      <dgm:prSet presAssocID="{AD11D0A3-3756-403F-B913-A604C54B9702}" presName="spVertical3" presStyleCnt="0"/>
      <dgm:spPr/>
    </dgm:pt>
    <dgm:pt modelId="{008A278A-6470-4C24-8C1D-C9E4EE4AC6CB}" type="pres">
      <dgm:prSet presAssocID="{F599C384-01E9-466C-995E-A9FBD88A63C2}" presName="padding2" presStyleCnt="0"/>
      <dgm:spPr/>
    </dgm:pt>
    <dgm:pt modelId="{D2AA6851-42E0-4F28-B4A8-7E21FA8AA623}" type="pres">
      <dgm:prSet presAssocID="{F599C384-01E9-466C-995E-A9FBD88A63C2}" presName="negArrow" presStyleCnt="0"/>
      <dgm:spPr/>
    </dgm:pt>
    <dgm:pt modelId="{299D3104-7D72-4CB1-BB10-7D20F8A3C8ED}" type="pres">
      <dgm:prSet presAssocID="{F599C384-01E9-466C-995E-A9FBD88A63C2}" presName="backgroundArrow" presStyleLbl="node1" presStyleIdx="0" presStyleCnt="1" custLinFactNeighborX="2085" custLinFactNeighborY="-3810"/>
      <dgm:spPr/>
    </dgm:pt>
  </dgm:ptLst>
  <dgm:cxnLst>
    <dgm:cxn modelId="{E07814A6-4360-4C27-AEBB-882F955F1D1B}" type="presOf" srcId="{AD11D0A3-3756-403F-B913-A604C54B9702}" destId="{E412F9D7-AF70-45A1-8C11-20DC7EDB34EE}" srcOrd="0" destOrd="0" presId="urn:microsoft.com/office/officeart/2005/8/layout/hProcess3"/>
    <dgm:cxn modelId="{0CBDD628-0140-4372-81A7-C17435D1D9DF}" srcId="{F599C384-01E9-466C-995E-A9FBD88A63C2}" destId="{AD11D0A3-3756-403F-B913-A604C54B9702}" srcOrd="0" destOrd="0" parTransId="{298D511A-16A1-49DB-A397-7A8F319BE269}" sibTransId="{16E94157-00BD-4861-BDA4-BF7E890DC978}"/>
    <dgm:cxn modelId="{81DEED0A-5877-45E9-955C-E039BBE3C500}" type="presOf" srcId="{F599C384-01E9-466C-995E-A9FBD88A63C2}" destId="{764891AD-CFD9-4314-A20A-326C82BFECBC}" srcOrd="0" destOrd="0" presId="urn:microsoft.com/office/officeart/2005/8/layout/hProcess3"/>
    <dgm:cxn modelId="{17D6E7B8-21B4-4668-B254-57A543E1E9F7}" type="presParOf" srcId="{764891AD-CFD9-4314-A20A-326C82BFECBC}" destId="{F1C1DFF6-425D-4464-8408-B23F1317306E}" srcOrd="0" destOrd="0" presId="urn:microsoft.com/office/officeart/2005/8/layout/hProcess3"/>
    <dgm:cxn modelId="{16F0178C-BB04-47CC-9E2B-212D3EF7AC5A}" type="presParOf" srcId="{764891AD-CFD9-4314-A20A-326C82BFECBC}" destId="{0E4F20D0-E5F9-488F-86D5-29E32B2241DC}" srcOrd="1" destOrd="0" presId="urn:microsoft.com/office/officeart/2005/8/layout/hProcess3"/>
    <dgm:cxn modelId="{C40DC3ED-D076-4F8C-A6C9-DA48EA076174}" type="presParOf" srcId="{0E4F20D0-E5F9-488F-86D5-29E32B2241DC}" destId="{1C8E29C1-A931-4750-9E9D-063E4D1F51FD}" srcOrd="0" destOrd="0" presId="urn:microsoft.com/office/officeart/2005/8/layout/hProcess3"/>
    <dgm:cxn modelId="{1DC88EE5-A4D6-4EB9-8BBA-0625CF7E53D4}" type="presParOf" srcId="{0E4F20D0-E5F9-488F-86D5-29E32B2241DC}" destId="{532E71FC-B28C-4FF4-9F08-67F914D08093}" srcOrd="1" destOrd="0" presId="urn:microsoft.com/office/officeart/2005/8/layout/hProcess3"/>
    <dgm:cxn modelId="{F1AE4C4F-DB12-4413-9AAB-81743838DEF7}" type="presParOf" srcId="{532E71FC-B28C-4FF4-9F08-67F914D08093}" destId="{473E8828-ADE7-492E-986B-FFAB750AA8DF}" srcOrd="0" destOrd="0" presId="urn:microsoft.com/office/officeart/2005/8/layout/hProcess3"/>
    <dgm:cxn modelId="{038E8B11-2769-4A42-BFF2-22B35307A8EB}" type="presParOf" srcId="{532E71FC-B28C-4FF4-9F08-67F914D08093}" destId="{E412F9D7-AF70-45A1-8C11-20DC7EDB34EE}" srcOrd="1" destOrd="0" presId="urn:microsoft.com/office/officeart/2005/8/layout/hProcess3"/>
    <dgm:cxn modelId="{960B648C-EAF2-492E-8ECC-0DE74350142B}" type="presParOf" srcId="{532E71FC-B28C-4FF4-9F08-67F914D08093}" destId="{06E0AC01-39A7-4186-9F8B-420E92C78BA1}" srcOrd="2" destOrd="0" presId="urn:microsoft.com/office/officeart/2005/8/layout/hProcess3"/>
    <dgm:cxn modelId="{B3C2C7FE-49D3-4434-B513-42063083DEFF}" type="presParOf" srcId="{532E71FC-B28C-4FF4-9F08-67F914D08093}" destId="{9F97D120-561F-43D9-A609-640DEDB0BCDD}" srcOrd="3" destOrd="0" presId="urn:microsoft.com/office/officeart/2005/8/layout/hProcess3"/>
    <dgm:cxn modelId="{8ED27C0B-47DE-475B-AB07-7442FB4B0E05}" type="presParOf" srcId="{0E4F20D0-E5F9-488F-86D5-29E32B2241DC}" destId="{008A278A-6470-4C24-8C1D-C9E4EE4AC6CB}" srcOrd="2" destOrd="0" presId="urn:microsoft.com/office/officeart/2005/8/layout/hProcess3"/>
    <dgm:cxn modelId="{203EFE27-E984-4EC8-AA94-A90575B441F3}" type="presParOf" srcId="{0E4F20D0-E5F9-488F-86D5-29E32B2241DC}" destId="{D2AA6851-42E0-4F28-B4A8-7E21FA8AA623}" srcOrd="3" destOrd="0" presId="urn:microsoft.com/office/officeart/2005/8/layout/hProcess3"/>
    <dgm:cxn modelId="{189716DF-6F8E-4844-B6BE-6BCC4BAD04E1}" type="presParOf" srcId="{0E4F20D0-E5F9-488F-86D5-29E32B2241DC}" destId="{299D3104-7D72-4CB1-BB10-7D20F8A3C8ED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F92CDD2-EC1B-41BF-B4C2-72ACF7D60186}" type="doc">
      <dgm:prSet loTypeId="urn:microsoft.com/office/officeart/2005/8/layout/default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32534F2-AA32-4AA7-BA46-74CAE44FEA8A}">
      <dgm:prSet phldrT="[Text]" custT="1"/>
      <dgm:spPr/>
      <dgm:t>
        <a:bodyPr/>
        <a:lstStyle/>
        <a:p>
          <a:pPr algn="ctr"/>
          <a:endParaRPr lang="mn-MN" sz="1600" b="1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mn-MN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АСЗ үүсгэж болзошгүй:</a:t>
          </a:r>
        </a:p>
        <a:p>
          <a:pPr algn="l"/>
          <a:r>
            <a:rPr lang="mn-MN" sz="16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mn-MN" sz="1600" b="1" dirty="0" smtClean="0">
              <a:latin typeface="Arial" panose="020B0604020202020204" pitchFamily="34" charset="0"/>
              <a:cs typeface="Arial" panose="020B0604020202020204" pitchFamily="34" charset="0"/>
            </a:rPr>
            <a:t>Ажлын байр</a:t>
          </a:r>
        </a:p>
        <a:p>
          <a:pPr algn="l"/>
          <a:r>
            <a:rPr lang="mn-MN" sz="1600" b="1" dirty="0" smtClean="0">
              <a:latin typeface="Arial" panose="020B0604020202020204" pitchFamily="34" charset="0"/>
              <a:cs typeface="Arial" panose="020B0604020202020204" pitchFamily="34" charset="0"/>
            </a:rPr>
            <a:t>- Албан тушаал</a:t>
          </a:r>
        </a:p>
        <a:p>
          <a:pPr algn="l"/>
          <a:r>
            <a:rPr lang="mn-MN" sz="1600" b="1" dirty="0" smtClean="0">
              <a:latin typeface="Arial" panose="020B0604020202020204" pitchFamily="34" charset="0"/>
              <a:cs typeface="Arial" panose="020B0604020202020204" pitchFamily="34" charset="0"/>
            </a:rPr>
            <a:t>- Удирдах албан тушаалтны авлигын хандлага</a:t>
          </a:r>
        </a:p>
        <a:p>
          <a:pPr algn="l"/>
          <a:r>
            <a:rPr lang="mn-MN" sz="1600" b="1" dirty="0" smtClean="0">
              <a:latin typeface="Arial" panose="020B0604020202020204" pitchFamily="34" charset="0"/>
              <a:cs typeface="Arial" panose="020B0604020202020204" pitchFamily="34" charset="0"/>
            </a:rPr>
            <a:t>- Байгууллагын авлигын талаарх үнэлгээ</a:t>
          </a:r>
        </a:p>
        <a:p>
          <a:pPr algn="ctr"/>
          <a:endParaRPr lang="mn-MN" sz="1500" dirty="0" smtClean="0"/>
        </a:p>
        <a:p>
          <a:pPr algn="ctr"/>
          <a:endParaRPr lang="mn-MN" sz="1500" dirty="0" smtClean="0"/>
        </a:p>
      </dgm:t>
    </dgm:pt>
    <dgm:pt modelId="{2CE202A9-1C05-4597-8A31-27CC2F9AF867}" type="parTrans" cxnId="{8E340E11-7078-415F-BC28-0D8EBDE589F8}">
      <dgm:prSet/>
      <dgm:spPr/>
      <dgm:t>
        <a:bodyPr/>
        <a:lstStyle/>
        <a:p>
          <a:endParaRPr lang="en-US"/>
        </a:p>
      </dgm:t>
    </dgm:pt>
    <dgm:pt modelId="{8ECD10A9-4854-4473-9D29-5A6001BEBE1C}" type="sibTrans" cxnId="{8E340E11-7078-415F-BC28-0D8EBDE589F8}">
      <dgm:prSet/>
      <dgm:spPr/>
      <dgm:t>
        <a:bodyPr/>
        <a:lstStyle/>
        <a:p>
          <a:endParaRPr lang="en-US"/>
        </a:p>
      </dgm:t>
    </dgm:pt>
    <dgm:pt modelId="{A2ACF6C9-EBA5-4CCB-991B-AFE2E3E8B017}">
      <dgm:prSet phldrT="[Text]" custT="1"/>
      <dgm:spPr/>
      <dgm:t>
        <a:bodyPr/>
        <a:lstStyle/>
        <a:p>
          <a:pPr algn="ctr"/>
          <a:r>
            <a:rPr lang="mn-MN" sz="1800" b="1" dirty="0" smtClean="0">
              <a:latin typeface="Arial" panose="020B0604020202020204" pitchFamily="34" charset="0"/>
              <a:cs typeface="Arial" panose="020B0604020202020204" pitchFamily="34" charset="0"/>
            </a:rPr>
            <a:t>Хамтран зохион байгуулсан байгуулага</a:t>
          </a:r>
          <a:r>
            <a:rPr lang="mn-MN" sz="1800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</a:p>
        <a:p>
          <a:pPr algn="l"/>
          <a:r>
            <a:rPr lang="mn-MN" sz="1600" dirty="0" smtClean="0">
              <a:latin typeface="Arial" panose="020B0604020202020204" pitchFamily="34" charset="0"/>
              <a:cs typeface="Arial" panose="020B0604020202020204" pitchFamily="34" charset="0"/>
            </a:rPr>
            <a:t>-  </a:t>
          </a:r>
          <a:r>
            <a:rPr lang="mn-MN" sz="1600" b="1" dirty="0" smtClean="0">
              <a:latin typeface="Arial" panose="020B0604020202020204" pitchFamily="34" charset="0"/>
              <a:cs typeface="Arial" panose="020B0604020202020204" pitchFamily="34" charset="0"/>
            </a:rPr>
            <a:t>АТГ-ын Судалгаа шнжилгээний алба</a:t>
          </a:r>
        </a:p>
        <a:p>
          <a:pPr algn="l"/>
          <a:r>
            <a:rPr lang="mn-MN" sz="1600" b="1" dirty="0" smtClean="0">
              <a:latin typeface="Arial" panose="020B0604020202020204" pitchFamily="34" charset="0"/>
              <a:cs typeface="Arial" panose="020B0604020202020204" pitchFamily="34" charset="0"/>
            </a:rPr>
            <a:t>- ЦЕГ-ын Дотоод хяналт-аюулгүй байдлын газар</a:t>
          </a:r>
        </a:p>
        <a:p>
          <a:pPr algn="l"/>
          <a:r>
            <a:rPr lang="mn-MN" sz="1600" b="1" dirty="0" smtClean="0">
              <a:latin typeface="Arial" panose="020B0604020202020204" pitchFamily="34" charset="0"/>
              <a:cs typeface="Arial" panose="020B0604020202020204" pitchFamily="34" charset="0"/>
            </a:rPr>
            <a:t>- Нийслэлийн Цагдаагийн газар</a:t>
          </a:r>
          <a:endParaRPr lang="en-US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1F8690-D1F8-4F60-9ACA-14D3FE534ABE}" type="parTrans" cxnId="{C8B352CB-AA30-485D-A0A6-890FA1EB5CC0}">
      <dgm:prSet/>
      <dgm:spPr/>
      <dgm:t>
        <a:bodyPr/>
        <a:lstStyle/>
        <a:p>
          <a:endParaRPr lang="en-US"/>
        </a:p>
      </dgm:t>
    </dgm:pt>
    <dgm:pt modelId="{69593EEA-3FF0-4CA8-98C4-A6403DE87E28}" type="sibTrans" cxnId="{C8B352CB-AA30-485D-A0A6-890FA1EB5CC0}">
      <dgm:prSet/>
      <dgm:spPr/>
      <dgm:t>
        <a:bodyPr/>
        <a:lstStyle/>
        <a:p>
          <a:endParaRPr lang="en-US"/>
        </a:p>
      </dgm:t>
    </dgm:pt>
    <dgm:pt modelId="{D1B2256D-68DB-4646-B785-3EA078C8DBDD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mn-MN" sz="2000" dirty="0" smtClean="0">
              <a:latin typeface="Arial" panose="020B0604020202020204" pitchFamily="34" charset="0"/>
              <a:cs typeface="Arial" panose="020B0604020202020204" pitchFamily="34" charset="0"/>
            </a:rPr>
            <a:t>Аймаг, нийслэлийн Цагдаагийн газар хэлтсийн 305 албан хаагч, 331 иргэнийг хамруулсан. </a:t>
          </a:r>
          <a:endParaRPr lang="en-US" sz="20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dirty="0"/>
        </a:p>
      </dgm:t>
    </dgm:pt>
    <dgm:pt modelId="{42B39FD8-6018-4EFA-93BA-98B005CD57C6}" type="parTrans" cxnId="{2BD73AE2-C47D-44AD-B240-891362DE816B}">
      <dgm:prSet/>
      <dgm:spPr/>
      <dgm:t>
        <a:bodyPr/>
        <a:lstStyle/>
        <a:p>
          <a:endParaRPr lang="en-US"/>
        </a:p>
      </dgm:t>
    </dgm:pt>
    <dgm:pt modelId="{5DAA8CFE-CB27-4F57-A98F-587DCA58DA03}" type="sibTrans" cxnId="{2BD73AE2-C47D-44AD-B240-891362DE816B}">
      <dgm:prSet/>
      <dgm:spPr/>
      <dgm:t>
        <a:bodyPr/>
        <a:lstStyle/>
        <a:p>
          <a:endParaRPr lang="en-US"/>
        </a:p>
      </dgm:t>
    </dgm:pt>
    <dgm:pt modelId="{865391D4-632E-4B59-8BEC-FA5FEDD8D96D}" type="pres">
      <dgm:prSet presAssocID="{9F92CDD2-EC1B-41BF-B4C2-72ACF7D6018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80B0DB-2B3E-4A0A-8F75-323963B6C114}" type="pres">
      <dgm:prSet presAssocID="{D32534F2-AA32-4AA7-BA46-74CAE44FEA8A}" presName="node" presStyleLbl="node1" presStyleIdx="0" presStyleCnt="3" custScaleX="111814" custLinFactY="9163" custLinFactNeighborX="-35612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F5AF70-992A-4480-93A2-CAFF91A65B4E}" type="pres">
      <dgm:prSet presAssocID="{8ECD10A9-4854-4473-9D29-5A6001BEBE1C}" presName="sibTrans" presStyleCnt="0"/>
      <dgm:spPr/>
    </dgm:pt>
    <dgm:pt modelId="{31DD6F40-3B20-4B8D-B76E-2FA2E5828675}" type="pres">
      <dgm:prSet presAssocID="{A2ACF6C9-EBA5-4CCB-991B-AFE2E3E8B017}" presName="node" presStyleLbl="node1" presStyleIdx="1" presStyleCnt="3" custLinFactNeighborX="-52474" custLinFactNeighborY="-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72631-90EA-4621-B125-4B73884DB2F4}" type="pres">
      <dgm:prSet presAssocID="{69593EEA-3FF0-4CA8-98C4-A6403DE87E28}" presName="sibTrans" presStyleCnt="0"/>
      <dgm:spPr/>
    </dgm:pt>
    <dgm:pt modelId="{1F51B73F-32B9-4287-A1B8-7D6A54535FB8}" type="pres">
      <dgm:prSet presAssocID="{D1B2256D-68DB-4646-B785-3EA078C8DBDD}" presName="node" presStyleLbl="node1" presStyleIdx="2" presStyleCnt="3" custLinFactNeighborX="97106" custLinFactNeighborY="-7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8B352CB-AA30-485D-A0A6-890FA1EB5CC0}" srcId="{9F92CDD2-EC1B-41BF-B4C2-72ACF7D60186}" destId="{A2ACF6C9-EBA5-4CCB-991B-AFE2E3E8B017}" srcOrd="1" destOrd="0" parTransId="{031F8690-D1F8-4F60-9ACA-14D3FE534ABE}" sibTransId="{69593EEA-3FF0-4CA8-98C4-A6403DE87E28}"/>
    <dgm:cxn modelId="{39C1BB16-EFB8-460C-ABF0-908B38CD3DCB}" type="presOf" srcId="{9F92CDD2-EC1B-41BF-B4C2-72ACF7D60186}" destId="{865391D4-632E-4B59-8BEC-FA5FEDD8D96D}" srcOrd="0" destOrd="0" presId="urn:microsoft.com/office/officeart/2005/8/layout/default"/>
    <dgm:cxn modelId="{3736D3B7-0B97-4E16-BF6F-E5F2872686C1}" type="presOf" srcId="{D32534F2-AA32-4AA7-BA46-74CAE44FEA8A}" destId="{FF80B0DB-2B3E-4A0A-8F75-323963B6C114}" srcOrd="0" destOrd="0" presId="urn:microsoft.com/office/officeart/2005/8/layout/default"/>
    <dgm:cxn modelId="{86F6D691-097C-4E1D-8797-14F2E2F9CD6D}" type="presOf" srcId="{A2ACF6C9-EBA5-4CCB-991B-AFE2E3E8B017}" destId="{31DD6F40-3B20-4B8D-B76E-2FA2E5828675}" srcOrd="0" destOrd="0" presId="urn:microsoft.com/office/officeart/2005/8/layout/default"/>
    <dgm:cxn modelId="{06DF88A8-39C2-4722-963A-D0728D241D8B}" type="presOf" srcId="{D1B2256D-68DB-4646-B785-3EA078C8DBDD}" destId="{1F51B73F-32B9-4287-A1B8-7D6A54535FB8}" srcOrd="0" destOrd="0" presId="urn:microsoft.com/office/officeart/2005/8/layout/default"/>
    <dgm:cxn modelId="{2BD73AE2-C47D-44AD-B240-891362DE816B}" srcId="{9F92CDD2-EC1B-41BF-B4C2-72ACF7D60186}" destId="{D1B2256D-68DB-4646-B785-3EA078C8DBDD}" srcOrd="2" destOrd="0" parTransId="{42B39FD8-6018-4EFA-93BA-98B005CD57C6}" sibTransId="{5DAA8CFE-CB27-4F57-A98F-587DCA58DA03}"/>
    <dgm:cxn modelId="{8E340E11-7078-415F-BC28-0D8EBDE589F8}" srcId="{9F92CDD2-EC1B-41BF-B4C2-72ACF7D60186}" destId="{D32534F2-AA32-4AA7-BA46-74CAE44FEA8A}" srcOrd="0" destOrd="0" parTransId="{2CE202A9-1C05-4597-8A31-27CC2F9AF867}" sibTransId="{8ECD10A9-4854-4473-9D29-5A6001BEBE1C}"/>
    <dgm:cxn modelId="{6D8A0CA3-B961-4AC0-BDDE-7E2C43D49172}" type="presParOf" srcId="{865391D4-632E-4B59-8BEC-FA5FEDD8D96D}" destId="{FF80B0DB-2B3E-4A0A-8F75-323963B6C114}" srcOrd="0" destOrd="0" presId="urn:microsoft.com/office/officeart/2005/8/layout/default"/>
    <dgm:cxn modelId="{84DBCF4E-16AE-4786-953C-E6704B121D4D}" type="presParOf" srcId="{865391D4-632E-4B59-8BEC-FA5FEDD8D96D}" destId="{A8F5AF70-992A-4480-93A2-CAFF91A65B4E}" srcOrd="1" destOrd="0" presId="urn:microsoft.com/office/officeart/2005/8/layout/default"/>
    <dgm:cxn modelId="{169B60D6-9BD9-4DB6-9D68-57D51403DD1B}" type="presParOf" srcId="{865391D4-632E-4B59-8BEC-FA5FEDD8D96D}" destId="{31DD6F40-3B20-4B8D-B76E-2FA2E5828675}" srcOrd="2" destOrd="0" presId="urn:microsoft.com/office/officeart/2005/8/layout/default"/>
    <dgm:cxn modelId="{75D66AD1-4537-48F2-AB88-89956A21CADB}" type="presParOf" srcId="{865391D4-632E-4B59-8BEC-FA5FEDD8D96D}" destId="{6FF72631-90EA-4621-B125-4B73884DB2F4}" srcOrd="3" destOrd="0" presId="urn:microsoft.com/office/officeart/2005/8/layout/default"/>
    <dgm:cxn modelId="{BF0DD17F-8CD7-486C-AC8A-35CB6A3C4EAD}" type="presParOf" srcId="{865391D4-632E-4B59-8BEC-FA5FEDD8D96D}" destId="{1F51B73F-32B9-4287-A1B8-7D6A54535FB8}" srcOrd="4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92894F-254C-4953-9406-980D5558FCBD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4DD8FB-75F6-4236-B4CB-AC89666E026C}">
      <dgm:prSet phldrT="[Text]"/>
      <dgm:spPr/>
      <dgm:t>
        <a:bodyPr/>
        <a:lstStyle/>
        <a:p>
          <a:r>
            <a:rPr lang="mn-MN" dirty="0" smtClean="0"/>
            <a:t>Гэмт хэрэгтэй тэмцэх 45.5</a:t>
          </a:r>
          <a:r>
            <a:rPr lang="en-US" dirty="0" smtClean="0"/>
            <a:t>%</a:t>
          </a:r>
          <a:endParaRPr lang="en-US" dirty="0"/>
        </a:p>
      </dgm:t>
    </dgm:pt>
    <dgm:pt modelId="{80E7DBFC-C1F1-4968-8BEF-C7D1A3265B75}" type="parTrans" cxnId="{9124F827-EED1-4A87-AC95-3F486DCC894C}">
      <dgm:prSet/>
      <dgm:spPr/>
      <dgm:t>
        <a:bodyPr/>
        <a:lstStyle/>
        <a:p>
          <a:endParaRPr lang="en-US"/>
        </a:p>
      </dgm:t>
    </dgm:pt>
    <dgm:pt modelId="{F3C8342F-3087-4FCA-A570-3FC55423CA8A}" type="sibTrans" cxnId="{9124F827-EED1-4A87-AC95-3F486DCC894C}">
      <dgm:prSet/>
      <dgm:spPr/>
      <dgm:t>
        <a:bodyPr/>
        <a:lstStyle/>
        <a:p>
          <a:endParaRPr lang="en-US"/>
        </a:p>
      </dgm:t>
    </dgm:pt>
    <dgm:pt modelId="{45A830A3-0243-440B-BD87-87688FDA0382}">
      <dgm:prSet phldrT="[Text]"/>
      <dgm:spPr/>
      <dgm:t>
        <a:bodyPr/>
        <a:lstStyle/>
        <a:p>
          <a:r>
            <a:rPr lang="mn-MN" smtClean="0"/>
            <a:t>Хөдөлгөөний аюулгүй байдлыг хангах 44.9</a:t>
          </a:r>
          <a:r>
            <a:rPr lang="en-US" smtClean="0"/>
            <a:t>%</a:t>
          </a:r>
          <a:endParaRPr lang="en-US" dirty="0"/>
        </a:p>
      </dgm:t>
    </dgm:pt>
    <dgm:pt modelId="{1DB3D3B2-65B1-45FB-8EDD-7AB0561E8E97}" type="parTrans" cxnId="{CD65727F-510E-4669-9428-C4258B7D2EA2}">
      <dgm:prSet/>
      <dgm:spPr/>
      <dgm:t>
        <a:bodyPr/>
        <a:lstStyle/>
        <a:p>
          <a:endParaRPr lang="en-US"/>
        </a:p>
      </dgm:t>
    </dgm:pt>
    <dgm:pt modelId="{787A1134-6C22-44D7-889B-B15E808FB8FB}" type="sibTrans" cxnId="{CD65727F-510E-4669-9428-C4258B7D2EA2}">
      <dgm:prSet/>
      <dgm:spPr/>
      <dgm:t>
        <a:bodyPr/>
        <a:lstStyle/>
        <a:p>
          <a:endParaRPr lang="en-US"/>
        </a:p>
      </dgm:t>
    </dgm:pt>
    <dgm:pt modelId="{D5B63DD4-5185-4E3C-9A9D-31110CF6C563}" type="pres">
      <dgm:prSet presAssocID="{3092894F-254C-4953-9406-980D5558FCB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3296BA-5AF0-4A8E-A94A-1098904919AA}" type="pres">
      <dgm:prSet presAssocID="{4B4DD8FB-75F6-4236-B4CB-AC89666E026C}" presName="parentLin" presStyleCnt="0"/>
      <dgm:spPr/>
    </dgm:pt>
    <dgm:pt modelId="{00293F68-974F-4FA9-8FFA-19FEF8BF1C5E}" type="pres">
      <dgm:prSet presAssocID="{4B4DD8FB-75F6-4236-B4CB-AC89666E026C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02B07BED-1EDB-4D3B-9BB3-B3EF40B3D534}" type="pres">
      <dgm:prSet presAssocID="{4B4DD8FB-75F6-4236-B4CB-AC89666E026C}" presName="parentText" presStyleLbl="node1" presStyleIdx="0" presStyleCnt="2" custScaleX="109099" custScaleY="76056" custLinFactNeighborX="18699" custLinFactNeighborY="-297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614203-2437-48DA-AC29-DBC064C71598}" type="pres">
      <dgm:prSet presAssocID="{4B4DD8FB-75F6-4236-B4CB-AC89666E026C}" presName="negativeSpace" presStyleCnt="0"/>
      <dgm:spPr/>
    </dgm:pt>
    <dgm:pt modelId="{C8F16B2C-C8C3-4EB0-9791-E3393F0C8719}" type="pres">
      <dgm:prSet presAssocID="{4B4DD8FB-75F6-4236-B4CB-AC89666E026C}" presName="childText" presStyleLbl="conFgAcc1" presStyleIdx="0" presStyleCnt="2">
        <dgm:presLayoutVars>
          <dgm:bulletEnabled val="1"/>
        </dgm:presLayoutVars>
      </dgm:prSet>
      <dgm:spPr/>
    </dgm:pt>
    <dgm:pt modelId="{9D729C4F-42B4-4068-ADA8-5D15B6E26781}" type="pres">
      <dgm:prSet presAssocID="{F3C8342F-3087-4FCA-A570-3FC55423CA8A}" presName="spaceBetweenRectangles" presStyleCnt="0"/>
      <dgm:spPr/>
    </dgm:pt>
    <dgm:pt modelId="{541938B8-15E7-42DF-8F4A-585D687FEB96}" type="pres">
      <dgm:prSet presAssocID="{45A830A3-0243-440B-BD87-87688FDA0382}" presName="parentLin" presStyleCnt="0"/>
      <dgm:spPr/>
    </dgm:pt>
    <dgm:pt modelId="{4C0F1710-996E-4902-B2BD-0EBA78C9C3FE}" type="pres">
      <dgm:prSet presAssocID="{45A830A3-0243-440B-BD87-87688FDA0382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69C1585-1EA1-45E4-948B-DCF149B852EE}" type="pres">
      <dgm:prSet presAssocID="{45A830A3-0243-440B-BD87-87688FDA0382}" presName="parentText" presStyleLbl="node1" presStyleIdx="1" presStyleCnt="2" custScaleX="103935" custLinFactNeighborX="-24425" custLinFactNeighborY="-59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A34CAE-CC93-4FBE-B815-1055016BF144}" type="pres">
      <dgm:prSet presAssocID="{45A830A3-0243-440B-BD87-87688FDA0382}" presName="negativeSpace" presStyleCnt="0"/>
      <dgm:spPr/>
    </dgm:pt>
    <dgm:pt modelId="{D8E4AA60-4543-49DC-B3E4-C8C98DC04B78}" type="pres">
      <dgm:prSet presAssocID="{45A830A3-0243-440B-BD87-87688FDA038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21484D85-6E0E-4D4D-BAD3-1182424BD93C}" type="presOf" srcId="{45A830A3-0243-440B-BD87-87688FDA0382}" destId="{269C1585-1EA1-45E4-948B-DCF149B852EE}" srcOrd="1" destOrd="0" presId="urn:microsoft.com/office/officeart/2005/8/layout/list1"/>
    <dgm:cxn modelId="{CD65727F-510E-4669-9428-C4258B7D2EA2}" srcId="{3092894F-254C-4953-9406-980D5558FCBD}" destId="{45A830A3-0243-440B-BD87-87688FDA0382}" srcOrd="1" destOrd="0" parTransId="{1DB3D3B2-65B1-45FB-8EDD-7AB0561E8E97}" sibTransId="{787A1134-6C22-44D7-889B-B15E808FB8FB}"/>
    <dgm:cxn modelId="{254AC80F-5E2A-4450-874C-97A66DB22BB3}" type="presOf" srcId="{4B4DD8FB-75F6-4236-B4CB-AC89666E026C}" destId="{00293F68-974F-4FA9-8FFA-19FEF8BF1C5E}" srcOrd="0" destOrd="0" presId="urn:microsoft.com/office/officeart/2005/8/layout/list1"/>
    <dgm:cxn modelId="{3DCFDA9E-0A6B-48D7-9D9A-AC1FA2C7ADB2}" type="presOf" srcId="{45A830A3-0243-440B-BD87-87688FDA0382}" destId="{4C0F1710-996E-4902-B2BD-0EBA78C9C3FE}" srcOrd="0" destOrd="0" presId="urn:microsoft.com/office/officeart/2005/8/layout/list1"/>
    <dgm:cxn modelId="{B94277A0-E157-4451-9E34-7F3121520EA2}" type="presOf" srcId="{4B4DD8FB-75F6-4236-B4CB-AC89666E026C}" destId="{02B07BED-1EDB-4D3B-9BB3-B3EF40B3D534}" srcOrd="1" destOrd="0" presId="urn:microsoft.com/office/officeart/2005/8/layout/list1"/>
    <dgm:cxn modelId="{63B436D7-230A-4B79-BE88-D3E37A7A4908}" type="presOf" srcId="{3092894F-254C-4953-9406-980D5558FCBD}" destId="{D5B63DD4-5185-4E3C-9A9D-31110CF6C563}" srcOrd="0" destOrd="0" presId="urn:microsoft.com/office/officeart/2005/8/layout/list1"/>
    <dgm:cxn modelId="{9124F827-EED1-4A87-AC95-3F486DCC894C}" srcId="{3092894F-254C-4953-9406-980D5558FCBD}" destId="{4B4DD8FB-75F6-4236-B4CB-AC89666E026C}" srcOrd="0" destOrd="0" parTransId="{80E7DBFC-C1F1-4968-8BEF-C7D1A3265B75}" sibTransId="{F3C8342F-3087-4FCA-A570-3FC55423CA8A}"/>
    <dgm:cxn modelId="{B82ED9F0-05B9-4861-B7AC-729FDF14E82F}" type="presParOf" srcId="{D5B63DD4-5185-4E3C-9A9D-31110CF6C563}" destId="{D43296BA-5AF0-4A8E-A94A-1098904919AA}" srcOrd="0" destOrd="0" presId="urn:microsoft.com/office/officeart/2005/8/layout/list1"/>
    <dgm:cxn modelId="{0106A7CB-1838-49DB-B803-BE9732DEA02F}" type="presParOf" srcId="{D43296BA-5AF0-4A8E-A94A-1098904919AA}" destId="{00293F68-974F-4FA9-8FFA-19FEF8BF1C5E}" srcOrd="0" destOrd="0" presId="urn:microsoft.com/office/officeart/2005/8/layout/list1"/>
    <dgm:cxn modelId="{C1598D33-52BC-457F-BCDF-32C9A95EE2A6}" type="presParOf" srcId="{D43296BA-5AF0-4A8E-A94A-1098904919AA}" destId="{02B07BED-1EDB-4D3B-9BB3-B3EF40B3D534}" srcOrd="1" destOrd="0" presId="urn:microsoft.com/office/officeart/2005/8/layout/list1"/>
    <dgm:cxn modelId="{757B5F88-7457-4AB2-8DCC-F571827719E0}" type="presParOf" srcId="{D5B63DD4-5185-4E3C-9A9D-31110CF6C563}" destId="{D9614203-2437-48DA-AC29-DBC064C71598}" srcOrd="1" destOrd="0" presId="urn:microsoft.com/office/officeart/2005/8/layout/list1"/>
    <dgm:cxn modelId="{4614D1AC-4F61-4A66-9A9C-165E72EE0022}" type="presParOf" srcId="{D5B63DD4-5185-4E3C-9A9D-31110CF6C563}" destId="{C8F16B2C-C8C3-4EB0-9791-E3393F0C8719}" srcOrd="2" destOrd="0" presId="urn:microsoft.com/office/officeart/2005/8/layout/list1"/>
    <dgm:cxn modelId="{510DC48A-E675-411C-8204-C77A06974468}" type="presParOf" srcId="{D5B63DD4-5185-4E3C-9A9D-31110CF6C563}" destId="{9D729C4F-42B4-4068-ADA8-5D15B6E26781}" srcOrd="3" destOrd="0" presId="urn:microsoft.com/office/officeart/2005/8/layout/list1"/>
    <dgm:cxn modelId="{72293BE8-586A-4156-9A28-C1DE166D2F5B}" type="presParOf" srcId="{D5B63DD4-5185-4E3C-9A9D-31110CF6C563}" destId="{541938B8-15E7-42DF-8F4A-585D687FEB96}" srcOrd="4" destOrd="0" presId="urn:microsoft.com/office/officeart/2005/8/layout/list1"/>
    <dgm:cxn modelId="{AE797091-E168-45A8-8E9E-8C8ACF5E0CB7}" type="presParOf" srcId="{541938B8-15E7-42DF-8F4A-585D687FEB96}" destId="{4C0F1710-996E-4902-B2BD-0EBA78C9C3FE}" srcOrd="0" destOrd="0" presId="urn:microsoft.com/office/officeart/2005/8/layout/list1"/>
    <dgm:cxn modelId="{0A5A57B9-0DD9-4ED4-B27A-958F37305537}" type="presParOf" srcId="{541938B8-15E7-42DF-8F4A-585D687FEB96}" destId="{269C1585-1EA1-45E4-948B-DCF149B852EE}" srcOrd="1" destOrd="0" presId="urn:microsoft.com/office/officeart/2005/8/layout/list1"/>
    <dgm:cxn modelId="{F63EC30A-50FD-4457-8776-012406299606}" type="presParOf" srcId="{D5B63DD4-5185-4E3C-9A9D-31110CF6C563}" destId="{73A34CAE-CC93-4FBE-B815-1055016BF144}" srcOrd="5" destOrd="0" presId="urn:microsoft.com/office/officeart/2005/8/layout/list1"/>
    <dgm:cxn modelId="{8A2E3749-0D24-4653-9605-595BF0DC7D8B}" type="presParOf" srcId="{D5B63DD4-5185-4E3C-9A9D-31110CF6C563}" destId="{D8E4AA60-4543-49DC-B3E4-C8C98DC04B7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40A572-4C6A-440A-ADB1-C64A3DFD8E27}" type="doc">
      <dgm:prSet loTypeId="urn:microsoft.com/office/officeart/2005/8/layout/hProcess9" loCatId="process" qsTypeId="urn:microsoft.com/office/officeart/2005/8/quickstyle/simple3" qsCatId="simple" csTypeId="urn:microsoft.com/office/officeart/2005/8/colors/colorful1" csCatId="colorful" phldr="1"/>
      <dgm:spPr/>
    </dgm:pt>
    <dgm:pt modelId="{4FE6684B-21A8-4992-A55A-D418AAD79842}">
      <dgm:prSet phldrT="[Text]"/>
      <dgm:spPr/>
      <dgm:t>
        <a:bodyPr/>
        <a:lstStyle/>
        <a:p>
          <a:r>
            <a:rPr lang="mn-MN" dirty="0" smtClean="0"/>
            <a:t>Шүүмжлэл тусгаж авах, өөрчлөх явдал маш ховор	</a:t>
          </a:r>
          <a:endParaRPr lang="en-US" dirty="0"/>
        </a:p>
      </dgm:t>
    </dgm:pt>
    <dgm:pt modelId="{56727852-4991-4643-AA56-1B41CE445F09}" type="parTrans" cxnId="{730E01C9-625C-47B1-A54B-46D36B48E573}">
      <dgm:prSet/>
      <dgm:spPr/>
      <dgm:t>
        <a:bodyPr/>
        <a:lstStyle/>
        <a:p>
          <a:endParaRPr lang="en-US"/>
        </a:p>
      </dgm:t>
    </dgm:pt>
    <dgm:pt modelId="{EE16D8A3-FFAD-4120-9CC0-0877AE3E93AD}" type="sibTrans" cxnId="{730E01C9-625C-47B1-A54B-46D36B48E573}">
      <dgm:prSet/>
      <dgm:spPr/>
      <dgm:t>
        <a:bodyPr/>
        <a:lstStyle/>
        <a:p>
          <a:endParaRPr lang="en-US"/>
        </a:p>
      </dgm:t>
    </dgm:pt>
    <dgm:pt modelId="{D5303EA0-E57E-401C-9E9B-404B01342703}">
      <dgm:prSet phldrT="[Text]"/>
      <dgm:spPr/>
      <dgm:t>
        <a:bodyPr/>
        <a:lstStyle/>
        <a:p>
          <a:r>
            <a:rPr lang="mn-MN" dirty="0" smtClean="0"/>
            <a:t>Албан үүргээ гүйцэтгэхэд бусдаас дарамт шахалт, зохимжгүй нөлөөлөл ирдэг	</a:t>
          </a:r>
          <a:endParaRPr lang="en-US" dirty="0"/>
        </a:p>
      </dgm:t>
    </dgm:pt>
    <dgm:pt modelId="{1778D3E3-4370-48FB-B7C5-2FD0DCDCA757}" type="parTrans" cxnId="{65899012-4781-43C9-9B8B-D50FB4AB1814}">
      <dgm:prSet/>
      <dgm:spPr/>
      <dgm:t>
        <a:bodyPr/>
        <a:lstStyle/>
        <a:p>
          <a:endParaRPr lang="en-US"/>
        </a:p>
      </dgm:t>
    </dgm:pt>
    <dgm:pt modelId="{7248F581-4ADC-4062-B675-5195BACAAF72}" type="sibTrans" cxnId="{65899012-4781-43C9-9B8B-D50FB4AB1814}">
      <dgm:prSet/>
      <dgm:spPr/>
      <dgm:t>
        <a:bodyPr/>
        <a:lstStyle/>
        <a:p>
          <a:endParaRPr lang="en-US"/>
        </a:p>
      </dgm:t>
    </dgm:pt>
    <dgm:pt modelId="{3E20D4EC-D49D-43C5-B7F5-AE6412C51194}">
      <dgm:prSet phldrT="[Text]"/>
      <dgm:spPr/>
      <dgm:t>
        <a:bodyPr/>
        <a:lstStyle/>
        <a:p>
          <a:r>
            <a:rPr lang="mn-MN" dirty="0" smtClean="0"/>
            <a:t>Алба хаагчдын хөндлөнгөөс нөлөөлөх явдал их</a:t>
          </a:r>
          <a:endParaRPr lang="en-US" dirty="0"/>
        </a:p>
      </dgm:t>
    </dgm:pt>
    <dgm:pt modelId="{8D5E221C-73AD-4168-B296-3E2B7990EBE3}" type="parTrans" cxnId="{EC958C45-51FD-4EDE-B253-780E6BD21134}">
      <dgm:prSet/>
      <dgm:spPr/>
      <dgm:t>
        <a:bodyPr/>
        <a:lstStyle/>
        <a:p>
          <a:endParaRPr lang="en-US"/>
        </a:p>
      </dgm:t>
    </dgm:pt>
    <dgm:pt modelId="{55DB6E52-7121-41F3-AAAE-B5136E8E146A}" type="sibTrans" cxnId="{EC958C45-51FD-4EDE-B253-780E6BD21134}">
      <dgm:prSet/>
      <dgm:spPr/>
      <dgm:t>
        <a:bodyPr/>
        <a:lstStyle/>
        <a:p>
          <a:endParaRPr lang="en-US"/>
        </a:p>
      </dgm:t>
    </dgm:pt>
    <dgm:pt modelId="{DE48B4E7-5A74-4944-BD84-FAC105BAE1BE}" type="pres">
      <dgm:prSet presAssocID="{7940A572-4C6A-440A-ADB1-C64A3DFD8E27}" presName="CompostProcess" presStyleCnt="0">
        <dgm:presLayoutVars>
          <dgm:dir/>
          <dgm:resizeHandles val="exact"/>
        </dgm:presLayoutVars>
      </dgm:prSet>
      <dgm:spPr/>
    </dgm:pt>
    <dgm:pt modelId="{CB652AE6-E9C6-418E-A50A-8AD6F2AABB46}" type="pres">
      <dgm:prSet presAssocID="{7940A572-4C6A-440A-ADB1-C64A3DFD8E27}" presName="arrow" presStyleLbl="bgShp" presStyleIdx="0" presStyleCnt="1"/>
      <dgm:spPr/>
    </dgm:pt>
    <dgm:pt modelId="{F5B967E6-ED84-41E0-A0FB-23EB95424D5C}" type="pres">
      <dgm:prSet presAssocID="{7940A572-4C6A-440A-ADB1-C64A3DFD8E27}" presName="linearProcess" presStyleCnt="0"/>
      <dgm:spPr/>
    </dgm:pt>
    <dgm:pt modelId="{B6465D8F-9ED8-4601-8D10-699EF0299913}" type="pres">
      <dgm:prSet presAssocID="{4FE6684B-21A8-4992-A55A-D418AAD7984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09024-D054-49FE-BA78-483720D69AE5}" type="pres">
      <dgm:prSet presAssocID="{EE16D8A3-FFAD-4120-9CC0-0877AE3E93AD}" presName="sibTrans" presStyleCnt="0"/>
      <dgm:spPr/>
    </dgm:pt>
    <dgm:pt modelId="{A5BA01AA-0EE8-4436-B981-22E1F4D5E18C}" type="pres">
      <dgm:prSet presAssocID="{D5303EA0-E57E-401C-9E9B-404B0134270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E15AFD-7322-4855-83AC-8D28CF1A8EE6}" type="pres">
      <dgm:prSet presAssocID="{7248F581-4ADC-4062-B675-5195BACAAF72}" presName="sibTrans" presStyleCnt="0"/>
      <dgm:spPr/>
    </dgm:pt>
    <dgm:pt modelId="{DD47B436-48A2-464F-B11A-E0ADCD09C514}" type="pres">
      <dgm:prSet presAssocID="{3E20D4EC-D49D-43C5-B7F5-AE6412C5119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958C45-51FD-4EDE-B253-780E6BD21134}" srcId="{7940A572-4C6A-440A-ADB1-C64A3DFD8E27}" destId="{3E20D4EC-D49D-43C5-B7F5-AE6412C51194}" srcOrd="2" destOrd="0" parTransId="{8D5E221C-73AD-4168-B296-3E2B7990EBE3}" sibTransId="{55DB6E52-7121-41F3-AAAE-B5136E8E146A}"/>
    <dgm:cxn modelId="{CD00F092-6B11-426C-9D26-6C006D7C6459}" type="presOf" srcId="{4FE6684B-21A8-4992-A55A-D418AAD79842}" destId="{B6465D8F-9ED8-4601-8D10-699EF0299913}" srcOrd="0" destOrd="0" presId="urn:microsoft.com/office/officeart/2005/8/layout/hProcess9"/>
    <dgm:cxn modelId="{751262A4-9940-4FEF-87A6-88CCC8F0FCAD}" type="presOf" srcId="{7940A572-4C6A-440A-ADB1-C64A3DFD8E27}" destId="{DE48B4E7-5A74-4944-BD84-FAC105BAE1BE}" srcOrd="0" destOrd="0" presId="urn:microsoft.com/office/officeart/2005/8/layout/hProcess9"/>
    <dgm:cxn modelId="{799124FD-7A46-4D6B-BF48-968CDC3A7373}" type="presOf" srcId="{3E20D4EC-D49D-43C5-B7F5-AE6412C51194}" destId="{DD47B436-48A2-464F-B11A-E0ADCD09C514}" srcOrd="0" destOrd="0" presId="urn:microsoft.com/office/officeart/2005/8/layout/hProcess9"/>
    <dgm:cxn modelId="{FFF47A54-16DC-4DD2-8ACC-B76D7768E0B7}" type="presOf" srcId="{D5303EA0-E57E-401C-9E9B-404B01342703}" destId="{A5BA01AA-0EE8-4436-B981-22E1F4D5E18C}" srcOrd="0" destOrd="0" presId="urn:microsoft.com/office/officeart/2005/8/layout/hProcess9"/>
    <dgm:cxn modelId="{730E01C9-625C-47B1-A54B-46D36B48E573}" srcId="{7940A572-4C6A-440A-ADB1-C64A3DFD8E27}" destId="{4FE6684B-21A8-4992-A55A-D418AAD79842}" srcOrd="0" destOrd="0" parTransId="{56727852-4991-4643-AA56-1B41CE445F09}" sibTransId="{EE16D8A3-FFAD-4120-9CC0-0877AE3E93AD}"/>
    <dgm:cxn modelId="{65899012-4781-43C9-9B8B-D50FB4AB1814}" srcId="{7940A572-4C6A-440A-ADB1-C64A3DFD8E27}" destId="{D5303EA0-E57E-401C-9E9B-404B01342703}" srcOrd="1" destOrd="0" parTransId="{1778D3E3-4370-48FB-B7C5-2FD0DCDCA757}" sibTransId="{7248F581-4ADC-4062-B675-5195BACAAF72}"/>
    <dgm:cxn modelId="{E3539E8D-9D94-4718-8454-4049A5724711}" type="presParOf" srcId="{DE48B4E7-5A74-4944-BD84-FAC105BAE1BE}" destId="{CB652AE6-E9C6-418E-A50A-8AD6F2AABB46}" srcOrd="0" destOrd="0" presId="urn:microsoft.com/office/officeart/2005/8/layout/hProcess9"/>
    <dgm:cxn modelId="{93D8B6EB-8261-4365-9BED-CDA4A6427A0D}" type="presParOf" srcId="{DE48B4E7-5A74-4944-BD84-FAC105BAE1BE}" destId="{F5B967E6-ED84-41E0-A0FB-23EB95424D5C}" srcOrd="1" destOrd="0" presId="urn:microsoft.com/office/officeart/2005/8/layout/hProcess9"/>
    <dgm:cxn modelId="{5A675D9A-4F5D-4C37-9A15-890C4DEF3737}" type="presParOf" srcId="{F5B967E6-ED84-41E0-A0FB-23EB95424D5C}" destId="{B6465D8F-9ED8-4601-8D10-699EF0299913}" srcOrd="0" destOrd="0" presId="urn:microsoft.com/office/officeart/2005/8/layout/hProcess9"/>
    <dgm:cxn modelId="{6E04D8D4-E803-4475-B1DF-495DAF6DE4D1}" type="presParOf" srcId="{F5B967E6-ED84-41E0-A0FB-23EB95424D5C}" destId="{70809024-D054-49FE-BA78-483720D69AE5}" srcOrd="1" destOrd="0" presId="urn:microsoft.com/office/officeart/2005/8/layout/hProcess9"/>
    <dgm:cxn modelId="{64365D56-D111-4728-86C1-64C5F775A66B}" type="presParOf" srcId="{F5B967E6-ED84-41E0-A0FB-23EB95424D5C}" destId="{A5BA01AA-0EE8-4436-B981-22E1F4D5E18C}" srcOrd="2" destOrd="0" presId="urn:microsoft.com/office/officeart/2005/8/layout/hProcess9"/>
    <dgm:cxn modelId="{25CF7C73-F55A-40E7-A50F-D0FA1FDC2B52}" type="presParOf" srcId="{F5B967E6-ED84-41E0-A0FB-23EB95424D5C}" destId="{16E15AFD-7322-4855-83AC-8D28CF1A8EE6}" srcOrd="3" destOrd="0" presId="urn:microsoft.com/office/officeart/2005/8/layout/hProcess9"/>
    <dgm:cxn modelId="{8D55B483-334C-47E7-9FC8-28EE732116BC}" type="presParOf" srcId="{F5B967E6-ED84-41E0-A0FB-23EB95424D5C}" destId="{DD47B436-48A2-464F-B11A-E0ADCD09C51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940A572-4C6A-440A-ADB1-C64A3DFD8E27}" type="doc">
      <dgm:prSet loTypeId="urn:microsoft.com/office/officeart/2005/8/layout/hProcess9" loCatId="process" qsTypeId="urn:microsoft.com/office/officeart/2005/8/quickstyle/simple3" qsCatId="simple" csTypeId="urn:microsoft.com/office/officeart/2005/8/colors/colorful3" csCatId="colorful" phldr="1"/>
      <dgm:spPr/>
    </dgm:pt>
    <dgm:pt modelId="{4FE6684B-21A8-4992-A55A-D418AAD79842}">
      <dgm:prSet phldrT="[Text]" custT="1"/>
      <dgm:spPr/>
      <dgm:t>
        <a:bodyPr/>
        <a:lstStyle/>
        <a:p>
          <a:r>
            <a:rPr lang="mn-MN" sz="2000" dirty="0" smtClean="0">
              <a:latin typeface="Arial" panose="020B0604020202020204" pitchFamily="34" charset="0"/>
              <a:cs typeface="Arial" panose="020B0604020202020204" pitchFamily="34" charset="0"/>
            </a:rPr>
            <a:t>Үйлчилгээ</a:t>
          </a:r>
          <a:r>
            <a:rPr lang="mn-MN" sz="2000" baseline="0" dirty="0" smtClean="0">
              <a:latin typeface="Arial" panose="020B0604020202020204" pitchFamily="34" charset="0"/>
              <a:cs typeface="Arial" panose="020B0604020202020204" pitchFamily="34" charset="0"/>
            </a:rPr>
            <a:t> үзүүлсэн ЦАХ-гч хүнд суртал гаргасан, соёлгүй хариуцлагагүй хандсан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727852-4991-4643-AA56-1B41CE445F09}" type="parTrans" cxnId="{730E01C9-625C-47B1-A54B-46D36B48E573}">
      <dgm:prSet/>
      <dgm:spPr/>
      <dgm:t>
        <a:bodyPr/>
        <a:lstStyle/>
        <a:p>
          <a:endParaRPr lang="en-US"/>
        </a:p>
      </dgm:t>
    </dgm:pt>
    <dgm:pt modelId="{EE16D8A3-FFAD-4120-9CC0-0877AE3E93AD}" type="sibTrans" cxnId="{730E01C9-625C-47B1-A54B-46D36B48E573}">
      <dgm:prSet/>
      <dgm:spPr/>
      <dgm:t>
        <a:bodyPr/>
        <a:lstStyle/>
        <a:p>
          <a:endParaRPr lang="en-US"/>
        </a:p>
      </dgm:t>
    </dgm:pt>
    <dgm:pt modelId="{D5303EA0-E57E-401C-9E9B-404B01342703}">
      <dgm:prSet phldrT="[Text]" custT="1"/>
      <dgm:spPr/>
      <dgm:t>
        <a:bodyPr/>
        <a:lstStyle/>
        <a:p>
          <a:r>
            <a:rPr lang="mn-MN" sz="2000" b="1" dirty="0" smtClean="0"/>
            <a:t>Эрх</a:t>
          </a:r>
          <a:r>
            <a:rPr lang="mn-MN" sz="2000" b="1" baseline="0" dirty="0" smtClean="0"/>
            <a:t> мэдлээ урвуулсан, ах дүү танил талаараа асуудлыг шйидвэрлэхийг эрмэлздэг</a:t>
          </a:r>
          <a:endParaRPr lang="en-US" sz="2000" b="1" dirty="0"/>
        </a:p>
      </dgm:t>
    </dgm:pt>
    <dgm:pt modelId="{1778D3E3-4370-48FB-B7C5-2FD0DCDCA757}" type="parTrans" cxnId="{65899012-4781-43C9-9B8B-D50FB4AB1814}">
      <dgm:prSet/>
      <dgm:spPr/>
      <dgm:t>
        <a:bodyPr/>
        <a:lstStyle/>
        <a:p>
          <a:endParaRPr lang="en-US"/>
        </a:p>
      </dgm:t>
    </dgm:pt>
    <dgm:pt modelId="{7248F581-4ADC-4062-B675-5195BACAAF72}" type="sibTrans" cxnId="{65899012-4781-43C9-9B8B-D50FB4AB1814}">
      <dgm:prSet/>
      <dgm:spPr/>
      <dgm:t>
        <a:bodyPr/>
        <a:lstStyle/>
        <a:p>
          <a:endParaRPr lang="en-US"/>
        </a:p>
      </dgm:t>
    </dgm:pt>
    <dgm:pt modelId="{3E20D4EC-D49D-43C5-B7F5-AE6412C51194}">
      <dgm:prSet phldrT="[Text]" custT="1"/>
      <dgm:spPr/>
      <dgm:t>
        <a:bodyPr/>
        <a:lstStyle/>
        <a:p>
          <a:r>
            <a:rPr lang="mn-MN" sz="2000" dirty="0" smtClean="0"/>
            <a:t>Тус байгууллагын төсөв, санхүүгийн талаарх мэдээлэл ил тод, нээлттэй биш</a:t>
          </a:r>
          <a:endParaRPr lang="en-US" sz="2000" dirty="0"/>
        </a:p>
      </dgm:t>
    </dgm:pt>
    <dgm:pt modelId="{8D5E221C-73AD-4168-B296-3E2B7990EBE3}" type="parTrans" cxnId="{EC958C45-51FD-4EDE-B253-780E6BD21134}">
      <dgm:prSet/>
      <dgm:spPr/>
      <dgm:t>
        <a:bodyPr/>
        <a:lstStyle/>
        <a:p>
          <a:endParaRPr lang="en-US"/>
        </a:p>
      </dgm:t>
    </dgm:pt>
    <dgm:pt modelId="{55DB6E52-7121-41F3-AAAE-B5136E8E146A}" type="sibTrans" cxnId="{EC958C45-51FD-4EDE-B253-780E6BD21134}">
      <dgm:prSet/>
      <dgm:spPr/>
      <dgm:t>
        <a:bodyPr/>
        <a:lstStyle/>
        <a:p>
          <a:endParaRPr lang="en-US"/>
        </a:p>
      </dgm:t>
    </dgm:pt>
    <dgm:pt modelId="{DE48B4E7-5A74-4944-BD84-FAC105BAE1BE}" type="pres">
      <dgm:prSet presAssocID="{7940A572-4C6A-440A-ADB1-C64A3DFD8E27}" presName="CompostProcess" presStyleCnt="0">
        <dgm:presLayoutVars>
          <dgm:dir/>
          <dgm:resizeHandles val="exact"/>
        </dgm:presLayoutVars>
      </dgm:prSet>
      <dgm:spPr/>
    </dgm:pt>
    <dgm:pt modelId="{CB652AE6-E9C6-418E-A50A-8AD6F2AABB46}" type="pres">
      <dgm:prSet presAssocID="{7940A572-4C6A-440A-ADB1-C64A3DFD8E27}" presName="arrow" presStyleLbl="bgShp" presStyleIdx="0" presStyleCnt="1"/>
      <dgm:spPr/>
    </dgm:pt>
    <dgm:pt modelId="{F5B967E6-ED84-41E0-A0FB-23EB95424D5C}" type="pres">
      <dgm:prSet presAssocID="{7940A572-4C6A-440A-ADB1-C64A3DFD8E27}" presName="linearProcess" presStyleCnt="0"/>
      <dgm:spPr/>
    </dgm:pt>
    <dgm:pt modelId="{B6465D8F-9ED8-4601-8D10-699EF0299913}" type="pres">
      <dgm:prSet presAssocID="{4FE6684B-21A8-4992-A55A-D418AAD7984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809024-D054-49FE-BA78-483720D69AE5}" type="pres">
      <dgm:prSet presAssocID="{EE16D8A3-FFAD-4120-9CC0-0877AE3E93AD}" presName="sibTrans" presStyleCnt="0"/>
      <dgm:spPr/>
    </dgm:pt>
    <dgm:pt modelId="{A5BA01AA-0EE8-4436-B981-22E1F4D5E18C}" type="pres">
      <dgm:prSet presAssocID="{D5303EA0-E57E-401C-9E9B-404B0134270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E15AFD-7322-4855-83AC-8D28CF1A8EE6}" type="pres">
      <dgm:prSet presAssocID="{7248F581-4ADC-4062-B675-5195BACAAF72}" presName="sibTrans" presStyleCnt="0"/>
      <dgm:spPr/>
    </dgm:pt>
    <dgm:pt modelId="{DD47B436-48A2-464F-B11A-E0ADCD09C514}" type="pres">
      <dgm:prSet presAssocID="{3E20D4EC-D49D-43C5-B7F5-AE6412C5119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0E01C9-625C-47B1-A54B-46D36B48E573}" srcId="{7940A572-4C6A-440A-ADB1-C64A3DFD8E27}" destId="{4FE6684B-21A8-4992-A55A-D418AAD79842}" srcOrd="0" destOrd="0" parTransId="{56727852-4991-4643-AA56-1B41CE445F09}" sibTransId="{EE16D8A3-FFAD-4120-9CC0-0877AE3E93AD}"/>
    <dgm:cxn modelId="{ED45C371-809E-410A-A3CF-1CA9EB6CD175}" type="presOf" srcId="{7940A572-4C6A-440A-ADB1-C64A3DFD8E27}" destId="{DE48B4E7-5A74-4944-BD84-FAC105BAE1BE}" srcOrd="0" destOrd="0" presId="urn:microsoft.com/office/officeart/2005/8/layout/hProcess9"/>
    <dgm:cxn modelId="{EC958C45-51FD-4EDE-B253-780E6BD21134}" srcId="{7940A572-4C6A-440A-ADB1-C64A3DFD8E27}" destId="{3E20D4EC-D49D-43C5-B7F5-AE6412C51194}" srcOrd="2" destOrd="0" parTransId="{8D5E221C-73AD-4168-B296-3E2B7990EBE3}" sibTransId="{55DB6E52-7121-41F3-AAAE-B5136E8E146A}"/>
    <dgm:cxn modelId="{2F294F60-34D0-483D-8A6D-1672ED5E17E4}" type="presOf" srcId="{3E20D4EC-D49D-43C5-B7F5-AE6412C51194}" destId="{DD47B436-48A2-464F-B11A-E0ADCD09C514}" srcOrd="0" destOrd="0" presId="urn:microsoft.com/office/officeart/2005/8/layout/hProcess9"/>
    <dgm:cxn modelId="{65899012-4781-43C9-9B8B-D50FB4AB1814}" srcId="{7940A572-4C6A-440A-ADB1-C64A3DFD8E27}" destId="{D5303EA0-E57E-401C-9E9B-404B01342703}" srcOrd="1" destOrd="0" parTransId="{1778D3E3-4370-48FB-B7C5-2FD0DCDCA757}" sibTransId="{7248F581-4ADC-4062-B675-5195BACAAF72}"/>
    <dgm:cxn modelId="{2C0EF2C9-B883-4D91-8FC7-7499E19D7373}" type="presOf" srcId="{4FE6684B-21A8-4992-A55A-D418AAD79842}" destId="{B6465D8F-9ED8-4601-8D10-699EF0299913}" srcOrd="0" destOrd="0" presId="urn:microsoft.com/office/officeart/2005/8/layout/hProcess9"/>
    <dgm:cxn modelId="{C6001A15-6EB8-47C3-894E-1A7919C2349B}" type="presOf" srcId="{D5303EA0-E57E-401C-9E9B-404B01342703}" destId="{A5BA01AA-0EE8-4436-B981-22E1F4D5E18C}" srcOrd="0" destOrd="0" presId="urn:microsoft.com/office/officeart/2005/8/layout/hProcess9"/>
    <dgm:cxn modelId="{F14BA2B2-8259-47F0-9E12-6B344BAF1AD1}" type="presParOf" srcId="{DE48B4E7-5A74-4944-BD84-FAC105BAE1BE}" destId="{CB652AE6-E9C6-418E-A50A-8AD6F2AABB46}" srcOrd="0" destOrd="0" presId="urn:microsoft.com/office/officeart/2005/8/layout/hProcess9"/>
    <dgm:cxn modelId="{6B5156CF-8201-4C72-BE02-53F15D8322A5}" type="presParOf" srcId="{DE48B4E7-5A74-4944-BD84-FAC105BAE1BE}" destId="{F5B967E6-ED84-41E0-A0FB-23EB95424D5C}" srcOrd="1" destOrd="0" presId="urn:microsoft.com/office/officeart/2005/8/layout/hProcess9"/>
    <dgm:cxn modelId="{67B2D4C4-E9D8-4C7D-8CA9-F1A835DCE5B2}" type="presParOf" srcId="{F5B967E6-ED84-41E0-A0FB-23EB95424D5C}" destId="{B6465D8F-9ED8-4601-8D10-699EF0299913}" srcOrd="0" destOrd="0" presId="urn:microsoft.com/office/officeart/2005/8/layout/hProcess9"/>
    <dgm:cxn modelId="{E3BDFFF2-9FFE-499B-A11C-7F185B1DD433}" type="presParOf" srcId="{F5B967E6-ED84-41E0-A0FB-23EB95424D5C}" destId="{70809024-D054-49FE-BA78-483720D69AE5}" srcOrd="1" destOrd="0" presId="urn:microsoft.com/office/officeart/2005/8/layout/hProcess9"/>
    <dgm:cxn modelId="{6E5D3126-748B-461D-9559-AD26737FBA3F}" type="presParOf" srcId="{F5B967E6-ED84-41E0-A0FB-23EB95424D5C}" destId="{A5BA01AA-0EE8-4436-B981-22E1F4D5E18C}" srcOrd="2" destOrd="0" presId="urn:microsoft.com/office/officeart/2005/8/layout/hProcess9"/>
    <dgm:cxn modelId="{E34EC18C-43E8-4948-B6B3-CC9A7578D7D5}" type="presParOf" srcId="{F5B967E6-ED84-41E0-A0FB-23EB95424D5C}" destId="{16E15AFD-7322-4855-83AC-8D28CF1A8EE6}" srcOrd="3" destOrd="0" presId="urn:microsoft.com/office/officeart/2005/8/layout/hProcess9"/>
    <dgm:cxn modelId="{2F12477E-A6B6-4445-A7D9-F90F05977297}" type="presParOf" srcId="{F5B967E6-ED84-41E0-A0FB-23EB95424D5C}" destId="{DD47B436-48A2-464F-B11A-E0ADCD09C51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E277992-7E6F-4997-9DDB-255FC9A4FE10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D27700-9978-4164-BAF3-073D158CA1D1}">
      <dgm:prSet phldrT="[Text]" custT="1"/>
      <dgm:spPr/>
      <dgm:t>
        <a:bodyPr/>
        <a:lstStyle/>
        <a:p>
          <a:pPr algn="l"/>
          <a:r>
            <a:rPr lang="mn-MN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Албан тушаалын байдлаа урвуулах</a:t>
          </a:r>
          <a:r>
            <a:rPr lang="en-US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800" b="1" dirty="0" smtClean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mn-MN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Эрх мэдлээ хэтрүүлэх</a:t>
          </a:r>
          <a:r>
            <a:rPr lang="en-US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800" b="1" dirty="0" smtClean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mn-MN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Төрийн бус байгууллага, аж ахуйн нэгжийн байгууллага эрх мэдлээ урвуулах</a:t>
          </a:r>
          <a:r>
            <a:rPr lang="en-US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800" b="1" dirty="0" smtClean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mn-MN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Эрх мэдлээ хэтрүүлэх</a:t>
          </a:r>
          <a:r>
            <a:rPr lang="en-US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800" b="1" dirty="0" smtClean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mn-MN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Хээл хахууль авах, өгөх, зуучлах</a:t>
          </a:r>
          <a:r>
            <a:rPr lang="en-US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800" b="1" dirty="0" smtClean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mn-MN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Төсвийн хөрөнгийг зориулалтын бусаар зарцуулах</a:t>
          </a:r>
          <a:r>
            <a:rPr lang="en-US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800" b="1" dirty="0" smtClean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l"/>
          <a:r>
            <a:rPr lang="mn-MN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Хууль бусаар хөрөнгөжих</a:t>
          </a:r>
          <a:r>
            <a:rPr lang="en-US" sz="1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800" b="1" dirty="0" smtClean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endParaRPr lang="en-US" sz="1700" dirty="0"/>
        </a:p>
      </dgm:t>
    </dgm:pt>
    <dgm:pt modelId="{FD6B2219-08EC-42E7-8808-F4007EBFFF61}" type="parTrans" cxnId="{B474063D-1162-4DB1-BF93-8E611FD3DCD7}">
      <dgm:prSet/>
      <dgm:spPr/>
      <dgm:t>
        <a:bodyPr/>
        <a:lstStyle/>
        <a:p>
          <a:endParaRPr lang="en-US"/>
        </a:p>
      </dgm:t>
    </dgm:pt>
    <dgm:pt modelId="{5FEA8C99-59F3-46C9-9ABF-5FA65E5D6F4F}" type="sibTrans" cxnId="{B474063D-1162-4DB1-BF93-8E611FD3DCD7}">
      <dgm:prSet/>
      <dgm:spPr/>
      <dgm:t>
        <a:bodyPr/>
        <a:lstStyle/>
        <a:p>
          <a:endParaRPr lang="en-US"/>
        </a:p>
      </dgm:t>
    </dgm:pt>
    <dgm:pt modelId="{471010DC-BE51-4910-8133-B39069558E64}" type="pres">
      <dgm:prSet presAssocID="{9E277992-7E6F-4997-9DDB-255FC9A4FE10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DD13B6BF-BA0D-4A06-928C-8B747970C486}" type="pres">
      <dgm:prSet presAssocID="{54D27700-9978-4164-BAF3-073D158CA1D1}" presName="composite" presStyleCnt="0">
        <dgm:presLayoutVars>
          <dgm:chMax/>
          <dgm:chPref/>
        </dgm:presLayoutVars>
      </dgm:prSet>
      <dgm:spPr/>
    </dgm:pt>
    <dgm:pt modelId="{4619940E-FCF9-4C06-9689-B1438217A58E}" type="pres">
      <dgm:prSet presAssocID="{54D27700-9978-4164-BAF3-073D158CA1D1}" presName="Image" presStyleLbl="bgImgPlace1" presStyleIdx="0" presStyleCnt="1" custScaleX="140528" custScaleY="113617" custLinFactNeighborX="-39407" custLinFactNeighborY="802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8B8016B-F94A-4F4C-9FB6-610C44B99CEB}" type="pres">
      <dgm:prSet presAssocID="{54D27700-9978-4164-BAF3-073D158CA1D1}" presName="ParentText" presStyleLbl="revTx" presStyleIdx="0" presStyleCnt="1" custScaleX="157868" custScaleY="124498" custLinFactNeighborX="25942" custLinFactNeighborY="-235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B95098-DB2C-473B-94AD-10271173331C}" type="pres">
      <dgm:prSet presAssocID="{54D27700-9978-4164-BAF3-073D158CA1D1}" presName="tlFrame" presStyleLbl="node1" presStyleIdx="0" presStyleCnt="4" custLinFactNeighborX="-15415" custLinFactNeighborY="-83144"/>
      <dgm:spPr/>
    </dgm:pt>
    <dgm:pt modelId="{AC107637-8F35-4728-A4A8-7CD4759F7BE9}" type="pres">
      <dgm:prSet presAssocID="{54D27700-9978-4164-BAF3-073D158CA1D1}" presName="trFrame" presStyleLbl="node1" presStyleIdx="1" presStyleCnt="4" custLinFactX="100000" custLinFactNeighborX="116970" custLinFactNeighborY="-87039"/>
      <dgm:spPr/>
    </dgm:pt>
    <dgm:pt modelId="{21D92F23-5085-4B13-8576-0A5FBAE83CC3}" type="pres">
      <dgm:prSet presAssocID="{54D27700-9978-4164-BAF3-073D158CA1D1}" presName="blFrame" presStyleLbl="node1" presStyleIdx="2" presStyleCnt="4" custLinFactNeighborX="-13641" custLinFactNeighborY="-35454"/>
      <dgm:spPr/>
    </dgm:pt>
    <dgm:pt modelId="{E1E098B0-916A-43CB-B01C-2066ACBB95D3}" type="pres">
      <dgm:prSet presAssocID="{54D27700-9978-4164-BAF3-073D158CA1D1}" presName="brFrame" presStyleLbl="node1" presStyleIdx="3" presStyleCnt="4" custLinFactX="100000" custLinFactNeighborX="116970" custLinFactNeighborY="-34256"/>
      <dgm:spPr/>
    </dgm:pt>
  </dgm:ptLst>
  <dgm:cxnLst>
    <dgm:cxn modelId="{B474063D-1162-4DB1-BF93-8E611FD3DCD7}" srcId="{9E277992-7E6F-4997-9DDB-255FC9A4FE10}" destId="{54D27700-9978-4164-BAF3-073D158CA1D1}" srcOrd="0" destOrd="0" parTransId="{FD6B2219-08EC-42E7-8808-F4007EBFFF61}" sibTransId="{5FEA8C99-59F3-46C9-9ABF-5FA65E5D6F4F}"/>
    <dgm:cxn modelId="{437F45C5-1624-4502-953F-78242EF3B379}" type="presOf" srcId="{9E277992-7E6F-4997-9DDB-255FC9A4FE10}" destId="{471010DC-BE51-4910-8133-B39069558E64}" srcOrd="0" destOrd="0" presId="urn:microsoft.com/office/officeart/2009/3/layout/FramedTextPicture"/>
    <dgm:cxn modelId="{B578E7C2-59AB-4755-B15D-A935E79587A8}" type="presOf" srcId="{54D27700-9978-4164-BAF3-073D158CA1D1}" destId="{E8B8016B-F94A-4F4C-9FB6-610C44B99CEB}" srcOrd="0" destOrd="0" presId="urn:microsoft.com/office/officeart/2009/3/layout/FramedTextPicture"/>
    <dgm:cxn modelId="{BBA502AF-1773-4077-8FF9-A50C9A50410B}" type="presParOf" srcId="{471010DC-BE51-4910-8133-B39069558E64}" destId="{DD13B6BF-BA0D-4A06-928C-8B747970C486}" srcOrd="0" destOrd="0" presId="urn:microsoft.com/office/officeart/2009/3/layout/FramedTextPicture"/>
    <dgm:cxn modelId="{05E61085-E3C5-493E-B2C2-FCA52ADB7988}" type="presParOf" srcId="{DD13B6BF-BA0D-4A06-928C-8B747970C486}" destId="{4619940E-FCF9-4C06-9689-B1438217A58E}" srcOrd="0" destOrd="0" presId="urn:microsoft.com/office/officeart/2009/3/layout/FramedTextPicture"/>
    <dgm:cxn modelId="{4DCF5671-B814-46FD-A552-AF2C79005F79}" type="presParOf" srcId="{DD13B6BF-BA0D-4A06-928C-8B747970C486}" destId="{E8B8016B-F94A-4F4C-9FB6-610C44B99CEB}" srcOrd="1" destOrd="0" presId="urn:microsoft.com/office/officeart/2009/3/layout/FramedTextPicture"/>
    <dgm:cxn modelId="{30750F84-47EE-40A0-8B2C-097DD8BB2B3B}" type="presParOf" srcId="{DD13B6BF-BA0D-4A06-928C-8B747970C486}" destId="{91B95098-DB2C-473B-94AD-10271173331C}" srcOrd="2" destOrd="0" presId="urn:microsoft.com/office/officeart/2009/3/layout/FramedTextPicture"/>
    <dgm:cxn modelId="{2970E23E-8995-4C3E-923A-AF95D6603082}" type="presParOf" srcId="{DD13B6BF-BA0D-4A06-928C-8B747970C486}" destId="{AC107637-8F35-4728-A4A8-7CD4759F7BE9}" srcOrd="3" destOrd="0" presId="urn:microsoft.com/office/officeart/2009/3/layout/FramedTextPicture"/>
    <dgm:cxn modelId="{0503AE79-75D1-48B6-B0E0-ADF9401A2125}" type="presParOf" srcId="{DD13B6BF-BA0D-4A06-928C-8B747970C486}" destId="{21D92F23-5085-4B13-8576-0A5FBAE83CC3}" srcOrd="4" destOrd="0" presId="urn:microsoft.com/office/officeart/2009/3/layout/FramedTextPicture"/>
    <dgm:cxn modelId="{D9722564-2C06-437A-996A-A09615E278F2}" type="presParOf" srcId="{DD13B6BF-BA0D-4A06-928C-8B747970C486}" destId="{E1E098B0-916A-43CB-B01C-2066ACBB95D3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21E0B9-242F-4FAE-A3CE-AC3A69274876}" type="doc">
      <dgm:prSet loTypeId="urn:microsoft.com/office/officeart/2009/3/layout/Snapshot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A08E3A-8B9F-4FEA-B804-AE33BAE2355F}">
      <dgm:prSet phldrT="[Text]" custT="1"/>
      <dgm:spPr/>
      <dgm:t>
        <a:bodyPr/>
        <a:lstStyle/>
        <a:p>
          <a:r>
            <a:rPr lang="mn-MN" sz="1600" dirty="0" smtClean="0">
              <a:latin typeface="Arial" panose="020B0604020202020204" pitchFamily="34" charset="0"/>
              <a:cs typeface="Arial" panose="020B0604020202020204" pitchFamily="34" charset="0"/>
            </a:rPr>
            <a:t>Албан хаагчид дарамт, шахалт үзүүлэх, хөндлөнгөөс нөлөөлөх</a:t>
          </a:r>
        </a:p>
        <a:p>
          <a:r>
            <a:rPr lang="mn-MN" sz="1600" dirty="0" smtClean="0">
              <a:latin typeface="Arial" panose="020B0604020202020204" pitchFamily="34" charset="0"/>
              <a:cs typeface="Arial" panose="020B0604020202020204" pitchFamily="34" charset="0"/>
            </a:rPr>
            <a:t>Бусдад шан харамж өгөх, өгөхөөр амлах, зуучлах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mn-MN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mn-MN" sz="1600" dirty="0" smtClean="0">
              <a:latin typeface="Arial" panose="020B0604020202020204" pitchFamily="34" charset="0"/>
              <a:cs typeface="Arial" panose="020B0604020202020204" pitchFamily="34" charset="0"/>
            </a:rPr>
            <a:t>Албан үүргээ гүйцэтгэхдээ хууль бусаар аливаа хувь хүн, хуулийн этгээдэд давуу байдал олгох, олгохоор амлах, бусдын эрхийг хязгаарлах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mn-MN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mn-MN" sz="1600" dirty="0" smtClean="0">
              <a:latin typeface="Arial" panose="020B0604020202020204" pitchFamily="34" charset="0"/>
              <a:cs typeface="Arial" panose="020B0604020202020204" pitchFamily="34" charset="0"/>
            </a:rPr>
            <a:t>Төсвийн болон хандив, тусламжийн хөрөнгийг зориулалтын бусаар зарцуулах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mn-MN" sz="1600" dirty="0" smtClean="0">
              <a:latin typeface="Arial" panose="020B0604020202020204" pitchFamily="34" charset="0"/>
              <a:cs typeface="Arial" panose="020B0604020202020204" pitchFamily="34" charset="0"/>
            </a:rPr>
            <a:t>Албан үүргээ гүйцэтгэх, эсхүл гүйцэтгэхгүй байхтай холбогдуулан бусдаас шан харамж шаардах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mn-MN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mn-MN" sz="1600" dirty="0" smtClean="0">
              <a:latin typeface="Arial" panose="020B0604020202020204" pitchFamily="34" charset="0"/>
              <a:cs typeface="Arial" panose="020B0604020202020204" pitchFamily="34" charset="0"/>
            </a:rPr>
            <a:t>Албаны эрх мэдэл буюу албан тушаалын байдлаа урвуулах,  хэтрүүлэх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mn-MN" sz="1600" dirty="0" smtClean="0">
              <a:latin typeface="Arial" panose="020B0604020202020204" pitchFamily="34" charset="0"/>
              <a:cs typeface="Arial" panose="020B0604020202020204" pitchFamily="34" charset="0"/>
            </a:rPr>
            <a:t>Албан тушаалын байдлаа ашиглан эд хөрөнгө олж авах, давуу эрх эдлэх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mn-MN" sz="1600" dirty="0" smtClean="0">
              <a:latin typeface="Arial" panose="020B0604020202020204" pitchFamily="34" charset="0"/>
              <a:cs typeface="Arial" panose="020B0604020202020204" pitchFamily="34" charset="0"/>
            </a:rPr>
            <a:t>Үндэслэлгүйгээр хөрөнгөжих</a:t>
          </a:r>
          <a:r>
            <a:rPr lang="en-US" sz="16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mn-MN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mn-MN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06A539-ED77-4701-B7CE-C361DAC4D388}" type="parTrans" cxnId="{E27711B8-FBCE-4386-B919-C70678134A56}">
      <dgm:prSet/>
      <dgm:spPr/>
      <dgm:t>
        <a:bodyPr/>
        <a:lstStyle/>
        <a:p>
          <a:endParaRPr lang="en-US"/>
        </a:p>
      </dgm:t>
    </dgm:pt>
    <dgm:pt modelId="{DB5F207D-87DE-44D5-B714-09D47ED1F273}" type="sibTrans" cxnId="{E27711B8-FBCE-4386-B919-C70678134A56}">
      <dgm:prSet/>
      <dgm:spPr/>
      <dgm:t>
        <a:bodyPr/>
        <a:lstStyle/>
        <a:p>
          <a:endParaRPr lang="en-US"/>
        </a:p>
      </dgm:t>
    </dgm:pt>
    <dgm:pt modelId="{E58D3D83-5205-4E1C-B0E5-16D25D88F1B4}">
      <dgm:prSet phldrT="[Text]"/>
      <dgm:spPr/>
      <dgm:t>
        <a:bodyPr/>
        <a:lstStyle/>
        <a:p>
          <a:endParaRPr lang="en-US" dirty="0"/>
        </a:p>
      </dgm:t>
    </dgm:pt>
    <dgm:pt modelId="{B4A34C44-77B9-4C97-A60C-982C7BF37B60}" type="sibTrans" cxnId="{51752EDC-38EB-4273-8CBF-B0E0C1C29D3D}">
      <dgm:prSet/>
      <dgm:spPr/>
      <dgm:t>
        <a:bodyPr/>
        <a:lstStyle/>
        <a:p>
          <a:endParaRPr lang="en-US"/>
        </a:p>
      </dgm:t>
    </dgm:pt>
    <dgm:pt modelId="{E5426FBD-9E6F-4DBE-BDAE-5C07ABA495FF}" type="parTrans" cxnId="{51752EDC-38EB-4273-8CBF-B0E0C1C29D3D}">
      <dgm:prSet/>
      <dgm:spPr/>
      <dgm:t>
        <a:bodyPr/>
        <a:lstStyle/>
        <a:p>
          <a:endParaRPr lang="en-US"/>
        </a:p>
      </dgm:t>
    </dgm:pt>
    <dgm:pt modelId="{15CA2A81-1661-4A2E-8B1F-66DDF678C82C}" type="pres">
      <dgm:prSet presAssocID="{6421E0B9-242F-4FAE-A3CE-AC3A69274876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52A05B1-ABDA-49C6-95FE-BD2EF568458E}" type="pres">
      <dgm:prSet presAssocID="{E58D3D83-5205-4E1C-B0E5-16D25D88F1B4}" presName="composite" presStyleCnt="0"/>
      <dgm:spPr/>
    </dgm:pt>
    <dgm:pt modelId="{3023EA38-E769-4FC9-8C89-D1CAEC9EE425}" type="pres">
      <dgm:prSet presAssocID="{E58D3D83-5205-4E1C-B0E5-16D25D88F1B4}" presName="ParentAccentShape" presStyleLbl="trBgShp" presStyleIdx="0" presStyleCnt="2"/>
      <dgm:spPr/>
    </dgm:pt>
    <dgm:pt modelId="{4B4862ED-D34E-4C57-99EC-DB72E836E90E}" type="pres">
      <dgm:prSet presAssocID="{E58D3D83-5205-4E1C-B0E5-16D25D88F1B4}" presName="ParentText" presStyleLbl="revTx" presStyleIdx="0" presStyleCnt="2" custLinFactNeighborX="-20560" custLinFactNeighborY="202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2D532-0A05-41EE-A444-A73986CE900D}" type="pres">
      <dgm:prSet presAssocID="{E58D3D83-5205-4E1C-B0E5-16D25D88F1B4}" presName="ChildText" presStyleLbl="revTx" presStyleIdx="1" presStyleCnt="2" custScaleX="262724" custScaleY="117731" custLinFactNeighborX="44273" custLinFactNeighborY="-206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E764061-97C2-42B1-BD7B-049B232CA230}" type="pres">
      <dgm:prSet presAssocID="{E58D3D83-5205-4E1C-B0E5-16D25D88F1B4}" presName="ChildAccentShape" presStyleLbl="trBgShp" presStyleIdx="1" presStyleCnt="2"/>
      <dgm:spPr/>
    </dgm:pt>
    <dgm:pt modelId="{64462B0F-614E-4C59-8696-20771FBA3DD5}" type="pres">
      <dgm:prSet presAssocID="{E58D3D83-5205-4E1C-B0E5-16D25D88F1B4}" presName="Image" presStyleLbl="alignImgPlace1" presStyleIdx="0" presStyleCnt="1" custLinFactNeighborX="-18843" custLinFactNeighborY="177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</dgm:pt>
  </dgm:ptLst>
  <dgm:cxnLst>
    <dgm:cxn modelId="{93240C7D-5797-419A-B33C-E127C1659351}" type="presOf" srcId="{6BA08E3A-8B9F-4FEA-B804-AE33BAE2355F}" destId="{1AF2D532-0A05-41EE-A444-A73986CE900D}" srcOrd="0" destOrd="0" presId="urn:microsoft.com/office/officeart/2009/3/layout/SnapshotPictureList"/>
    <dgm:cxn modelId="{60EB2F7A-75F2-4EE2-A213-7A5358D02B80}" type="presOf" srcId="{6421E0B9-242F-4FAE-A3CE-AC3A69274876}" destId="{15CA2A81-1661-4A2E-8B1F-66DDF678C82C}" srcOrd="0" destOrd="0" presId="urn:microsoft.com/office/officeart/2009/3/layout/SnapshotPictureList"/>
    <dgm:cxn modelId="{E27711B8-FBCE-4386-B919-C70678134A56}" srcId="{E58D3D83-5205-4E1C-B0E5-16D25D88F1B4}" destId="{6BA08E3A-8B9F-4FEA-B804-AE33BAE2355F}" srcOrd="0" destOrd="0" parTransId="{A506A539-ED77-4701-B7CE-C361DAC4D388}" sibTransId="{DB5F207D-87DE-44D5-B714-09D47ED1F273}"/>
    <dgm:cxn modelId="{51752EDC-38EB-4273-8CBF-B0E0C1C29D3D}" srcId="{6421E0B9-242F-4FAE-A3CE-AC3A69274876}" destId="{E58D3D83-5205-4E1C-B0E5-16D25D88F1B4}" srcOrd="0" destOrd="0" parTransId="{E5426FBD-9E6F-4DBE-BDAE-5C07ABA495FF}" sibTransId="{B4A34C44-77B9-4C97-A60C-982C7BF37B60}"/>
    <dgm:cxn modelId="{7E0C3E62-F971-4CD9-AE02-8E930D8FCB1F}" type="presOf" srcId="{E58D3D83-5205-4E1C-B0E5-16D25D88F1B4}" destId="{4B4862ED-D34E-4C57-99EC-DB72E836E90E}" srcOrd="0" destOrd="0" presId="urn:microsoft.com/office/officeart/2009/3/layout/SnapshotPictureList"/>
    <dgm:cxn modelId="{26DCB988-1285-46F1-8868-E891BAF99D01}" type="presParOf" srcId="{15CA2A81-1661-4A2E-8B1F-66DDF678C82C}" destId="{E52A05B1-ABDA-49C6-95FE-BD2EF568458E}" srcOrd="0" destOrd="0" presId="urn:microsoft.com/office/officeart/2009/3/layout/SnapshotPictureList"/>
    <dgm:cxn modelId="{84C8FF6D-B871-432C-8525-75786023AE66}" type="presParOf" srcId="{E52A05B1-ABDA-49C6-95FE-BD2EF568458E}" destId="{3023EA38-E769-4FC9-8C89-D1CAEC9EE425}" srcOrd="0" destOrd="0" presId="urn:microsoft.com/office/officeart/2009/3/layout/SnapshotPictureList"/>
    <dgm:cxn modelId="{6E98AECB-B4FE-4EEC-8548-B1B55578766C}" type="presParOf" srcId="{E52A05B1-ABDA-49C6-95FE-BD2EF568458E}" destId="{4B4862ED-D34E-4C57-99EC-DB72E836E90E}" srcOrd="1" destOrd="0" presId="urn:microsoft.com/office/officeart/2009/3/layout/SnapshotPictureList"/>
    <dgm:cxn modelId="{E3D72A1A-4B8F-4D85-A652-DC99EFE774E1}" type="presParOf" srcId="{E52A05B1-ABDA-49C6-95FE-BD2EF568458E}" destId="{1AF2D532-0A05-41EE-A444-A73986CE900D}" srcOrd="2" destOrd="0" presId="urn:microsoft.com/office/officeart/2009/3/layout/SnapshotPictureList"/>
    <dgm:cxn modelId="{59F6F97B-657F-4DCA-B958-13BA5F6B30DF}" type="presParOf" srcId="{E52A05B1-ABDA-49C6-95FE-BD2EF568458E}" destId="{6E764061-97C2-42B1-BD7B-049B232CA230}" srcOrd="3" destOrd="0" presId="urn:microsoft.com/office/officeart/2009/3/layout/SnapshotPictureList"/>
    <dgm:cxn modelId="{56570C73-53E5-43E2-82A8-C0849F65C7D0}" type="presParOf" srcId="{E52A05B1-ABDA-49C6-95FE-BD2EF568458E}" destId="{64462B0F-614E-4C59-8696-20771FBA3DD5}" srcOrd="4" destOrd="0" presId="urn:microsoft.com/office/officeart/2009/3/layout/Snapshot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324BE-CF99-4815-9357-DAE1B1D2BFFA}">
      <dsp:nvSpPr>
        <dsp:cNvPr id="0" name=""/>
        <dsp:cNvSpPr/>
      </dsp:nvSpPr>
      <dsp:spPr>
        <a:xfrm>
          <a:off x="16382" y="940157"/>
          <a:ext cx="1820178" cy="2277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АВЛИГЫН ЭСРЭГ НҮБ-ЫН КОНВЕНЦИ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2005 ОН</a:t>
          </a:r>
          <a:endParaRPr lang="en-US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382" y="940157"/>
        <a:ext cx="1820178" cy="2277802"/>
      </dsp:txXfrm>
    </dsp:sp>
    <dsp:sp modelId="{4FA5C69C-B7B6-48F4-B301-3F374A2C9404}">
      <dsp:nvSpPr>
        <dsp:cNvPr id="0" name=""/>
        <dsp:cNvSpPr/>
      </dsp:nvSpPr>
      <dsp:spPr>
        <a:xfrm>
          <a:off x="1991863" y="914404"/>
          <a:ext cx="1944788" cy="23289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АВЛИГЫН ЭСРЭГ ХУУЛЬ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2006 ОН</a:t>
          </a:r>
          <a:endParaRPr lang="en-US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91863" y="914404"/>
        <a:ext cx="1944788" cy="2328958"/>
      </dsp:txXfrm>
    </dsp:sp>
    <dsp:sp modelId="{915C9530-770B-4C93-856A-CC0A6785A577}">
      <dsp:nvSpPr>
        <dsp:cNvPr id="0" name=""/>
        <dsp:cNvSpPr/>
      </dsp:nvSpPr>
      <dsp:spPr>
        <a:xfrm>
          <a:off x="4240020" y="927276"/>
          <a:ext cx="1978647" cy="22999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14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14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МЭДЭЭЛЛИЙН ИЛ ТОД БАЙДАЛ БА МЭДЭЭЛЭЛ АВАХ ЭРХИЙН ТУХАЙ ХУУЛЬ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2011 ОН</a:t>
          </a:r>
          <a:endParaRPr lang="en-US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40020" y="927276"/>
        <a:ext cx="1978647" cy="2299920"/>
      </dsp:txXfrm>
    </dsp:sp>
    <dsp:sp modelId="{0C7CDB53-AE5E-4DD6-910A-F7BD02A816A6}">
      <dsp:nvSpPr>
        <dsp:cNvPr id="0" name=""/>
        <dsp:cNvSpPr/>
      </dsp:nvSpPr>
      <dsp:spPr>
        <a:xfrm>
          <a:off x="6534798" y="974293"/>
          <a:ext cx="2161346" cy="22583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НИЙТИЙН АЛБАНД НИЙТИЙН БОЛОН ХУВИЙН АШИГ СОНИРХЛЫГ ЗОХИЦУУЛАХ, АШИГ СОНИРХЛЫН ЗӨРЧЛӨӨС УРЬДЧИЛАН СЭРГИЙЛЭХ ТУХАЙ ХУУЛЬ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2012 ОН</a:t>
          </a:r>
          <a:endParaRPr lang="en-US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34798" y="974293"/>
        <a:ext cx="2161346" cy="2258301"/>
      </dsp:txXfrm>
    </dsp:sp>
    <dsp:sp modelId="{6BFEA656-8EA8-4F65-805E-50BB6ACBEEF7}">
      <dsp:nvSpPr>
        <dsp:cNvPr id="0" name=""/>
        <dsp:cNvSpPr/>
      </dsp:nvSpPr>
      <dsp:spPr>
        <a:xfrm>
          <a:off x="8981194" y="978800"/>
          <a:ext cx="1762929" cy="2215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ШИЛЭН ДАНСНЫ ТУХАЙ ХУУЛЬ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2014 ОН</a:t>
          </a:r>
          <a:endParaRPr lang="en-US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81194" y="978800"/>
        <a:ext cx="1762929" cy="221528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4C8F91-D93E-4BFE-BF60-FBFA83E5E124}">
      <dsp:nvSpPr>
        <dsp:cNvPr id="0" name=""/>
        <dsp:cNvSpPr/>
      </dsp:nvSpPr>
      <dsp:spPr>
        <a:xfrm rot="16200000">
          <a:off x="-669340" y="675006"/>
          <a:ext cx="5034678" cy="368466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АЛБАНЫ МЭДЭЭЛЛИЙН АШИГЛАХТАЙ ХОЛБОГДСОН ХЯЗГААРЛАЛТ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14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АЛБАН ҮҮРГЭЭ ГҮЙЦЭТГЭХТЭЙ ХОЛБОГДСОН ХОРИГЛОЛТ, ХЯЗГААРЛАЛТ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14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ШИЙДВЭР ГАРГАХАД ХӨЛӨӨЛӨХИЙГ ХОРИГЛОХ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14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СУРТАЛЧИЛГААТАЙ ХОЛБОГДСОН ХЯЗГААРЛАЛТ</a:t>
          </a:r>
          <a:endParaRPr lang="en-US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5667" y="1006935"/>
        <a:ext cx="3684665" cy="3020806"/>
      </dsp:txXfrm>
    </dsp:sp>
    <dsp:sp modelId="{6B6AD8BF-4E8D-442D-BF03-4CD0C6FA25AE}">
      <dsp:nvSpPr>
        <dsp:cNvPr id="0" name=""/>
        <dsp:cNvSpPr/>
      </dsp:nvSpPr>
      <dsp:spPr>
        <a:xfrm rot="16200000">
          <a:off x="3509973" y="456708"/>
          <a:ext cx="5034678" cy="412126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ТӨЛӨӨЛӨЛТЭЙ ХОЛБОГДСОН ХЯЗГААРЛАЛТ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14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ТӨЛБӨР АВАХТАЙ ХОЛБОГДСОН ХЯЗГААРЛАЛТ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14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БЭЛЭГ АВАХТАЙ ХОЛБОГДСОН ХЯЗГААРЛАЛТ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14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ХАНДИВ АВАХТАЙ ХОЛБОГДСОН ХЯЗГААРЛАЛТ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14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ДАВХАР АЖИЛ ЭРХЛЭХТЭЙ ХОЛБОГДСОН ХЯЗГААРЛАЛТ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 rot="5400000">
        <a:off x="3966682" y="1006935"/>
        <a:ext cx="4121261" cy="3020806"/>
      </dsp:txXfrm>
    </dsp:sp>
    <dsp:sp modelId="{3EE97D9C-0AAA-44DF-BC5D-D3785684AF47}">
      <dsp:nvSpPr>
        <dsp:cNvPr id="0" name=""/>
        <dsp:cNvSpPr/>
      </dsp:nvSpPr>
      <dsp:spPr>
        <a:xfrm rot="16200000">
          <a:off x="7689287" y="675006"/>
          <a:ext cx="5034678" cy="368466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117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АЖ АХУЙН ҮЙЛ АЖИЛЛАГАА ЭРХЛЭХТЭЙ ХОЛБОГДСОН ХОРИГЛОЛТ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19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АЛБАН ТУШААЛААС ЧӨЛӨӨЛӨГДСӨНИЙ ДАРААХ ХЯЗГААРЛАЛТ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19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БУСАД ОРЛОГЫН ХЯЗГААРЛАЛТ</a:t>
          </a:r>
          <a:endParaRPr lang="en-US" sz="1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8364294" y="1006935"/>
        <a:ext cx="3684665" cy="3020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9D3104-7D72-4CB1-BB10-7D20F8A3C8ED}">
      <dsp:nvSpPr>
        <dsp:cNvPr id="0" name=""/>
        <dsp:cNvSpPr/>
      </dsp:nvSpPr>
      <dsp:spPr>
        <a:xfrm>
          <a:off x="0" y="0"/>
          <a:ext cx="4941194" cy="2664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12F9D7-AF70-45A1-8C11-20DC7EDB34EE}">
      <dsp:nvSpPr>
        <dsp:cNvPr id="0" name=""/>
        <dsp:cNvSpPr/>
      </dsp:nvSpPr>
      <dsp:spPr>
        <a:xfrm>
          <a:off x="398576" y="679842"/>
          <a:ext cx="4048497" cy="133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Сонгогдсон салбаруудын үнэлгээ 2014 оны байдлаар  дунджаар 3,43 буюу 2012 оныхоос  0,0</a:t>
          </a:r>
          <a:r>
            <a:rPr lang="en-US" sz="1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3</a:t>
          </a:r>
          <a:r>
            <a:rPr lang="mn-MN" sz="1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функтээр өссөн байна.</a:t>
          </a:r>
          <a:endParaRPr lang="en-US" sz="18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8576" y="679842"/>
        <a:ext cx="4048497" cy="1332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9D3104-7D72-4CB1-BB10-7D20F8A3C8ED}">
      <dsp:nvSpPr>
        <dsp:cNvPr id="0" name=""/>
        <dsp:cNvSpPr/>
      </dsp:nvSpPr>
      <dsp:spPr>
        <a:xfrm>
          <a:off x="0" y="0"/>
          <a:ext cx="4941194" cy="266400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12F9D7-AF70-45A1-8C11-20DC7EDB34EE}">
      <dsp:nvSpPr>
        <dsp:cNvPr id="0" name=""/>
        <dsp:cNvSpPr/>
      </dsp:nvSpPr>
      <dsp:spPr>
        <a:xfrm>
          <a:off x="398576" y="679842"/>
          <a:ext cx="4048497" cy="133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2</a:t>
          </a:r>
          <a:r>
            <a:rPr lang="mn-MN" sz="1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удаагийн судалгаагаар</a:t>
          </a:r>
          <a:r>
            <a:rPr lang="en-US" sz="1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mn-MN" sz="180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төрийн байгууллагын дундажаас доогуур үнэлэгдсэн .</a:t>
          </a:r>
          <a:endParaRPr lang="en-US" sz="180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8576" y="679842"/>
        <a:ext cx="4048497" cy="1332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0B0DB-2B3E-4A0A-8F75-323963B6C114}">
      <dsp:nvSpPr>
        <dsp:cNvPr id="0" name=""/>
        <dsp:cNvSpPr/>
      </dsp:nvSpPr>
      <dsp:spPr>
        <a:xfrm>
          <a:off x="98486" y="2546274"/>
          <a:ext cx="4344317" cy="233118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1600" b="1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АСЗ үүсгэж болзошгүй: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mn-MN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Ажлын байр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- Албан тушаал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- Удирдах албан тушаалтны авлигын хандлага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- Байгууллагын авлигын талаарх үнэлгээ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15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1500" kern="1200" dirty="0" smtClean="0"/>
        </a:p>
      </dsp:txBody>
      <dsp:txXfrm>
        <a:off x="98486" y="2546274"/>
        <a:ext cx="4344317" cy="2331184"/>
      </dsp:txXfrm>
    </dsp:sp>
    <dsp:sp modelId="{31DD6F40-3B20-4B8D-B76E-2FA2E5828675}">
      <dsp:nvSpPr>
        <dsp:cNvPr id="0" name=""/>
        <dsp:cNvSpPr/>
      </dsp:nvSpPr>
      <dsp:spPr>
        <a:xfrm>
          <a:off x="4176194" y="0"/>
          <a:ext cx="3885307" cy="2331184"/>
        </a:xfrm>
        <a:prstGeom prst="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Хамтран зохион байгуулсан байгуулага</a:t>
          </a:r>
          <a:r>
            <a:rPr lang="mn-MN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-  </a:t>
          </a:r>
          <a:r>
            <a:rPr lang="mn-MN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АТГ-ын Судалгаа шнжилгээний алба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- ЦЕГ-ын Дотоод хяналт-аюулгүй байдлын газар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- Нийслэлийн Цагдаагийн газар</a:t>
          </a:r>
          <a:endParaRPr lang="en-US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76194" y="0"/>
        <a:ext cx="3885307" cy="2331184"/>
      </dsp:txXfrm>
    </dsp:sp>
    <dsp:sp modelId="{1F51B73F-32B9-4287-A1B8-7D6A54535FB8}">
      <dsp:nvSpPr>
        <dsp:cNvPr id="0" name=""/>
        <dsp:cNvSpPr/>
      </dsp:nvSpPr>
      <dsp:spPr>
        <a:xfrm>
          <a:off x="7621412" y="2556827"/>
          <a:ext cx="3885307" cy="2331184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mn-MN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Аймаг, нийслэлийн Цагдаагийн газар хэлтсийн 305 албан хаагч, 331 иргэнийг хамруулсан. </a:t>
          </a:r>
          <a:endParaRPr lang="en-US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7621412" y="2556827"/>
        <a:ext cx="3885307" cy="23311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16B2C-C8C3-4EB0-9791-E3393F0C8719}">
      <dsp:nvSpPr>
        <dsp:cNvPr id="0" name=""/>
        <dsp:cNvSpPr/>
      </dsp:nvSpPr>
      <dsp:spPr>
        <a:xfrm>
          <a:off x="0" y="745535"/>
          <a:ext cx="1203725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B07BED-1EDB-4D3B-9BB3-B3EF40B3D534}">
      <dsp:nvSpPr>
        <dsp:cNvPr id="0" name=""/>
        <dsp:cNvSpPr/>
      </dsp:nvSpPr>
      <dsp:spPr>
        <a:xfrm>
          <a:off x="714405" y="471268"/>
          <a:ext cx="9192767" cy="7184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8486" tIns="0" rIns="318486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3200" kern="1200" dirty="0" smtClean="0"/>
            <a:t>Гэмт хэрэгтэй тэмцэх 45.5</a:t>
          </a:r>
          <a:r>
            <a:rPr lang="en-US" sz="3200" kern="1200" dirty="0" smtClean="0"/>
            <a:t>%</a:t>
          </a:r>
          <a:endParaRPr lang="en-US" sz="3200" kern="1200" dirty="0"/>
        </a:p>
      </dsp:txBody>
      <dsp:txXfrm>
        <a:off x="749477" y="506340"/>
        <a:ext cx="9122623" cy="648311"/>
      </dsp:txXfrm>
    </dsp:sp>
    <dsp:sp modelId="{D8E4AA60-4543-49DC-B3E4-C8C98DC04B78}">
      <dsp:nvSpPr>
        <dsp:cNvPr id="0" name=""/>
        <dsp:cNvSpPr/>
      </dsp:nvSpPr>
      <dsp:spPr>
        <a:xfrm>
          <a:off x="0" y="2197055"/>
          <a:ext cx="12037255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9C1585-1EA1-45E4-948B-DCF149B852EE}">
      <dsp:nvSpPr>
        <dsp:cNvPr id="0" name=""/>
        <dsp:cNvSpPr/>
      </dsp:nvSpPr>
      <dsp:spPr>
        <a:xfrm>
          <a:off x="454857" y="1668462"/>
          <a:ext cx="8757644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8486" tIns="0" rIns="318486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3200" kern="1200" smtClean="0"/>
            <a:t>Хөдөлгөөний аюулгүй байдлыг хангах 44.9</a:t>
          </a:r>
          <a:r>
            <a:rPr lang="en-US" sz="3200" kern="1200" smtClean="0"/>
            <a:t>%</a:t>
          </a:r>
          <a:endParaRPr lang="en-US" sz="3200" kern="1200" dirty="0"/>
        </a:p>
      </dsp:txBody>
      <dsp:txXfrm>
        <a:off x="500971" y="1714576"/>
        <a:ext cx="8665416" cy="8524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52AE6-E9C6-418E-A50A-8AD6F2AABB46}">
      <dsp:nvSpPr>
        <dsp:cNvPr id="0" name=""/>
        <dsp:cNvSpPr/>
      </dsp:nvSpPr>
      <dsp:spPr>
        <a:xfrm>
          <a:off x="878879" y="0"/>
          <a:ext cx="9960628" cy="470342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6465D8F-9ED8-4601-8D10-699EF0299913}">
      <dsp:nvSpPr>
        <dsp:cNvPr id="0" name=""/>
        <dsp:cNvSpPr/>
      </dsp:nvSpPr>
      <dsp:spPr>
        <a:xfrm>
          <a:off x="12588" y="1411028"/>
          <a:ext cx="3771855" cy="18813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500" kern="1200" dirty="0" smtClean="0"/>
            <a:t>Шүүмжлэл тусгаж авах, өөрчлөх явдал маш ховор	</a:t>
          </a:r>
          <a:endParaRPr lang="en-US" sz="2500" kern="1200" dirty="0"/>
        </a:p>
      </dsp:txBody>
      <dsp:txXfrm>
        <a:off x="104429" y="1502869"/>
        <a:ext cx="3588173" cy="1697688"/>
      </dsp:txXfrm>
    </dsp:sp>
    <dsp:sp modelId="{A5BA01AA-0EE8-4436-B981-22E1F4D5E18C}">
      <dsp:nvSpPr>
        <dsp:cNvPr id="0" name=""/>
        <dsp:cNvSpPr/>
      </dsp:nvSpPr>
      <dsp:spPr>
        <a:xfrm>
          <a:off x="3973265" y="1411028"/>
          <a:ext cx="3771855" cy="188137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500" kern="1200" dirty="0" smtClean="0"/>
            <a:t>Албан үүргээ гүйцэтгэхэд бусдаас дарамт шахалт, зохимжгүй нөлөөлөл ирдэг	</a:t>
          </a:r>
          <a:endParaRPr lang="en-US" sz="2500" kern="1200" dirty="0"/>
        </a:p>
      </dsp:txBody>
      <dsp:txXfrm>
        <a:off x="4065106" y="1502869"/>
        <a:ext cx="3588173" cy="1697688"/>
      </dsp:txXfrm>
    </dsp:sp>
    <dsp:sp modelId="{DD47B436-48A2-464F-B11A-E0ADCD09C514}">
      <dsp:nvSpPr>
        <dsp:cNvPr id="0" name=""/>
        <dsp:cNvSpPr/>
      </dsp:nvSpPr>
      <dsp:spPr>
        <a:xfrm>
          <a:off x="7933943" y="1411028"/>
          <a:ext cx="3771855" cy="188137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500" kern="1200" dirty="0" smtClean="0"/>
            <a:t>Алба хаагчдын хөндлөнгөөс нөлөөлөх явдал их</a:t>
          </a:r>
          <a:endParaRPr lang="en-US" sz="2500" kern="1200" dirty="0"/>
        </a:p>
      </dsp:txBody>
      <dsp:txXfrm>
        <a:off x="8025784" y="1502869"/>
        <a:ext cx="3588173" cy="16976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652AE6-E9C6-418E-A50A-8AD6F2AABB46}">
      <dsp:nvSpPr>
        <dsp:cNvPr id="0" name=""/>
        <dsp:cNvSpPr/>
      </dsp:nvSpPr>
      <dsp:spPr>
        <a:xfrm>
          <a:off x="822959" y="0"/>
          <a:ext cx="9326880" cy="4525963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6465D8F-9ED8-4601-8D10-699EF0299913}">
      <dsp:nvSpPr>
        <dsp:cNvPr id="0" name=""/>
        <dsp:cNvSpPr/>
      </dsp:nvSpPr>
      <dsp:spPr>
        <a:xfrm>
          <a:off x="0" y="1357788"/>
          <a:ext cx="3291840" cy="181038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Үйлчилгээ</a:t>
          </a:r>
          <a:r>
            <a:rPr lang="mn-MN" sz="200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 үзүүлсэн ЦАХ-гч хүнд суртал гаргасан, соёлгүй хариуцлагагүй хандсан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376" y="1446164"/>
        <a:ext cx="3115088" cy="1633633"/>
      </dsp:txXfrm>
    </dsp:sp>
    <dsp:sp modelId="{A5BA01AA-0EE8-4436-B981-22E1F4D5E18C}">
      <dsp:nvSpPr>
        <dsp:cNvPr id="0" name=""/>
        <dsp:cNvSpPr/>
      </dsp:nvSpPr>
      <dsp:spPr>
        <a:xfrm>
          <a:off x="3840480" y="1357788"/>
          <a:ext cx="3291840" cy="1810385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000" b="1" kern="1200" dirty="0" smtClean="0"/>
            <a:t>Эрх</a:t>
          </a:r>
          <a:r>
            <a:rPr lang="mn-MN" sz="2000" b="1" kern="1200" baseline="0" dirty="0" smtClean="0"/>
            <a:t> мэдлээ урвуулсан, ах дүү танил талаараа асуудлыг шйидвэрлэхийг эрмэлздэг</a:t>
          </a:r>
          <a:endParaRPr lang="en-US" sz="2000" b="1" kern="1200" dirty="0"/>
        </a:p>
      </dsp:txBody>
      <dsp:txXfrm>
        <a:off x="3928856" y="1446164"/>
        <a:ext cx="3115088" cy="1633633"/>
      </dsp:txXfrm>
    </dsp:sp>
    <dsp:sp modelId="{DD47B436-48A2-464F-B11A-E0ADCD09C514}">
      <dsp:nvSpPr>
        <dsp:cNvPr id="0" name=""/>
        <dsp:cNvSpPr/>
      </dsp:nvSpPr>
      <dsp:spPr>
        <a:xfrm>
          <a:off x="7680960" y="1357788"/>
          <a:ext cx="3291840" cy="1810385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000" kern="1200" dirty="0" smtClean="0"/>
            <a:t>Тус байгууллагын төсөв, санхүүгийн талаарх мэдээлэл ил тод, нээлттэй биш</a:t>
          </a:r>
          <a:endParaRPr lang="en-US" sz="2000" kern="1200" dirty="0"/>
        </a:p>
      </dsp:txBody>
      <dsp:txXfrm>
        <a:off x="7769336" y="1446164"/>
        <a:ext cx="3115088" cy="163363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9940E-FCF9-4C06-9689-B1438217A58E}">
      <dsp:nvSpPr>
        <dsp:cNvPr id="0" name=""/>
        <dsp:cNvSpPr/>
      </dsp:nvSpPr>
      <dsp:spPr>
        <a:xfrm>
          <a:off x="283782" y="151473"/>
          <a:ext cx="3946814" cy="2127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B8016B-F94A-4F4C-9FB6-610C44B99CEB}">
      <dsp:nvSpPr>
        <dsp:cNvPr id="0" name=""/>
        <dsp:cNvSpPr/>
      </dsp:nvSpPr>
      <dsp:spPr>
        <a:xfrm>
          <a:off x="4766452" y="1239064"/>
          <a:ext cx="6281626" cy="3059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8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Албан тушаалын байдлаа урвуулах</a:t>
          </a:r>
          <a:r>
            <a:rPr lang="en-US" sz="18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800" b="1" kern="1200" dirty="0" smtClean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8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Эрх мэдлээ хэтрүүлэх</a:t>
          </a:r>
          <a:r>
            <a:rPr lang="en-US" sz="18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800" b="1" kern="1200" dirty="0" smtClean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8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Төрийн бус байгууллага, аж ахуйн нэгжийн байгууллага эрх мэдлээ урвуулах</a:t>
          </a:r>
          <a:r>
            <a:rPr lang="en-US" sz="18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800" b="1" kern="1200" dirty="0" smtClean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8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Эрх мэдлээ хэтрүүлэх</a:t>
          </a:r>
          <a:r>
            <a:rPr lang="en-US" sz="18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800" b="1" kern="1200" dirty="0" smtClean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8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Хээл хахууль авах, өгөх, зуучлах</a:t>
          </a:r>
          <a:r>
            <a:rPr lang="en-US" sz="18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800" b="1" kern="1200" dirty="0" smtClean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8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Төсвийн хөрөнгийг зориулалтын бусаар зарцуулах</a:t>
          </a:r>
          <a:r>
            <a:rPr lang="en-US" sz="18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800" b="1" kern="1200" dirty="0" smtClean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8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Хууль бусаар хөрөнгөжих</a:t>
          </a:r>
          <a:r>
            <a:rPr lang="en-US" sz="1800" b="1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800" b="1" kern="1200" dirty="0" smtClean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4766452" y="1239064"/>
        <a:ext cx="6281626" cy="3059888"/>
      </dsp:txXfrm>
    </dsp:sp>
    <dsp:sp modelId="{91B95098-DB2C-473B-94AD-10271173331C}">
      <dsp:nvSpPr>
        <dsp:cNvPr id="0" name=""/>
        <dsp:cNvSpPr/>
      </dsp:nvSpPr>
      <dsp:spPr>
        <a:xfrm>
          <a:off x="4387128" y="972657"/>
          <a:ext cx="955609" cy="955857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107637-8F35-4728-A4A8-7CD4759F7BE9}">
      <dsp:nvSpPr>
        <dsp:cNvPr id="0" name=""/>
        <dsp:cNvSpPr/>
      </dsp:nvSpPr>
      <dsp:spPr>
        <a:xfrm rot="5400000">
          <a:off x="10360943" y="935550"/>
          <a:ext cx="955857" cy="955609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D92F23-5085-4B13-8576-0A5FBAE83CC3}">
      <dsp:nvSpPr>
        <dsp:cNvPr id="0" name=""/>
        <dsp:cNvSpPr/>
      </dsp:nvSpPr>
      <dsp:spPr>
        <a:xfrm rot="16200000">
          <a:off x="4403957" y="3632570"/>
          <a:ext cx="955857" cy="955609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E098B0-916A-43CB-B01C-2066ACBB95D3}">
      <dsp:nvSpPr>
        <dsp:cNvPr id="0" name=""/>
        <dsp:cNvSpPr/>
      </dsp:nvSpPr>
      <dsp:spPr>
        <a:xfrm rot="10800000">
          <a:off x="10361067" y="3643898"/>
          <a:ext cx="955609" cy="955857"/>
        </a:xfrm>
        <a:prstGeom prst="halfFrame">
          <a:avLst>
            <a:gd name="adj1" fmla="val 25770"/>
            <a:gd name="adj2" fmla="val 257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764061-97C2-42B1-BD7B-049B232CA230}">
      <dsp:nvSpPr>
        <dsp:cNvPr id="0" name=""/>
        <dsp:cNvSpPr/>
      </dsp:nvSpPr>
      <dsp:spPr>
        <a:xfrm>
          <a:off x="8997757" y="450430"/>
          <a:ext cx="202168" cy="3741716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23EA38-E769-4FC9-8C89-D1CAEC9EE425}">
      <dsp:nvSpPr>
        <dsp:cNvPr id="0" name=""/>
        <dsp:cNvSpPr/>
      </dsp:nvSpPr>
      <dsp:spPr>
        <a:xfrm>
          <a:off x="907603" y="450430"/>
          <a:ext cx="5258090" cy="3741716"/>
        </a:xfrm>
        <a:prstGeom prst="frame">
          <a:avLst>
            <a:gd name="adj1" fmla="val 5450"/>
          </a:avLst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462B0F-614E-4C59-8696-20771FBA3DD5}">
      <dsp:nvSpPr>
        <dsp:cNvPr id="0" name=""/>
        <dsp:cNvSpPr/>
      </dsp:nvSpPr>
      <dsp:spPr>
        <a:xfrm>
          <a:off x="0" y="64776"/>
          <a:ext cx="5055921" cy="35393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862ED-D34E-4C57-99EC-DB72E836E90E}">
      <dsp:nvSpPr>
        <dsp:cNvPr id="0" name=""/>
        <dsp:cNvSpPr/>
      </dsp:nvSpPr>
      <dsp:spPr>
        <a:xfrm>
          <a:off x="115937" y="3632841"/>
          <a:ext cx="4850354" cy="444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0" tIns="76200" rIns="203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115937" y="3632841"/>
        <a:ext cx="4850354" cy="444145"/>
      </dsp:txXfrm>
    </dsp:sp>
    <dsp:sp modelId="{1AF2D532-0A05-41EE-A444-A73986CE900D}">
      <dsp:nvSpPr>
        <dsp:cNvPr id="0" name=""/>
        <dsp:cNvSpPr/>
      </dsp:nvSpPr>
      <dsp:spPr>
        <a:xfrm>
          <a:off x="5129294" y="41441"/>
          <a:ext cx="6315730" cy="4405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Албан хаагчид дарамт, шахалт үзүүлэх, хөндлөнгөөс нөлөөлөх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Бусдад шан харамж өгөх, өгөхөөр амлах, зуучлах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6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16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Албан үүргээ гүйцэтгэхдээ хууль бусаар аливаа хувь хүн, хуулийн этгээдэд давуу байдал олгох, олгохоор амлах, бусдын эрхийг хязгаарлах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6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16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Төсвийн болон хандив, тусламжийн хөрөнгийг зориулалтын бусаар зарцуулах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6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Албан үүргээ гүйцэтгэх, эсхүл гүйцэтгэхгүй байхтай холбогдуулан бусдаас шан харамж шаардах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6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16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Албаны эрх мэдэл буюу албан тушаалын байдлаа урвуулах,  хэтрүүлэх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6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Албан тушаалын байдлаа ашиглан эд хөрөнгө олж авах, давуу эрх эдлэх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6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Үндэслэлгүйгээр хөрөнгөжих</a:t>
          </a:r>
          <a:r>
            <a:rPr lang="en-U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mn-MN" sz="16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n-MN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29294" y="41441"/>
        <a:ext cx="6315730" cy="4405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SnapshotPictureList">
  <dgm:title val=""/>
  <dgm:desc val=""/>
  <dgm:catLst>
    <dgm:cat type="picture" pri="3000"/>
    <dgm:cat type="pictureconvert" pri="3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</dgm:ptLst>
      <dgm:cxnLst>
        <dgm:cxn modelId="40" srcId="0" destId="10" srcOrd="0" destOrd="0"/>
        <dgm:cxn modelId="12" srcId="10" destId="11" srcOrd="0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snake">
      <dgm:param type="grDir" val="tL"/>
      <dgm:param type="flowDir" val="col"/>
    </dgm:alg>
    <dgm:shape xmlns:r="http://schemas.openxmlformats.org/officeDocument/2006/relationships" r:blip="">
      <dgm:adjLst/>
    </dgm:shape>
    <dgm:constrLst>
      <dgm:constr type="primFontSz" for="des" forName="ChildText" refType="primFontSz" refFor="des" refForName="ParentText" op="lte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2.0273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ParentAccentShape" refType="w" fact="0.0238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048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668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.9762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if>
          <dgm:else name="Name3">
            <dgm:constrLst>
              <dgm:constr type="l" for="ch" forName="ParentAccentShape" refType="w" fact="0.3572"/>
              <dgm:constr type="t" for="ch" forName="ParentAccentShape" refType="h" fact="0.107"/>
              <dgm:constr type="w" for="ch" forName="ParentAccentShape" refType="w" fact="0.619"/>
              <dgm:constr type="h" for="ch" forName="ParentAccentShape" refType="h" fact="0.893"/>
              <dgm:constr type="l" for="ch" forName="ParentText" refType="w" fact="0.381"/>
              <dgm:constr type="t" for="ch" forName="ParentText" refType="h" fact="0.845"/>
              <dgm:constr type="w" for="ch" forName="ParentText" refType="w" fact="0.571"/>
              <dgm:constr type="h" for="ch" forName="ParentText" refType="h" fact="0.106"/>
              <dgm:constr type="l" for="ch" forName="ChildText" refType="w" fact="0.049"/>
              <dgm:constr type="t" for="ch" forName="ChildText" refType="h" fact="0.107"/>
              <dgm:constr type="w" for="ch" forName="ChildText" refType="w" fact="0.283"/>
              <dgm:constr type="h" for="ch" forName="ChildText" refType="h" fact="0.893"/>
              <dgm:constr type="l" for="ch" forName="ChildAccentShape" refType="w" fact="0"/>
              <dgm:constr type="t" for="ch" forName="ChildAccentShape" refType="h" fact="0.107"/>
              <dgm:constr type="w" for="ch" forName="ChildAccentShape" refType="w" fact="0.0238"/>
              <dgm:constr type="h" for="ch" forName="ChildAccentShape" refType="h" fact="0.893"/>
              <dgm:constr type="l" for="ch" forName="Image" refType="w" fact="0.4048"/>
              <dgm:constr type="t" for="ch" forName="Image" refType="h" fact="0"/>
              <dgm:constr type="w" for="ch" forName="Image" refType="w" fact="0.5952"/>
              <dgm:constr type="h" for="ch" forName="Image" refType="h" fact="0.8447"/>
            </dgm:constrLst>
          </dgm:else>
        </dgm:choose>
        <dgm:layoutNode name="ParentAccentShape" styleLbl="trBgShp">
          <dgm:alg type="sp"/>
          <dgm:shape xmlns:r="http://schemas.openxmlformats.org/officeDocument/2006/relationships" type="frame" r:blip="" zOrderOff="-10">
            <dgm:adjLst>
              <dgm:adj idx="1" val="0.0545"/>
            </dgm:adjLst>
          </dgm:shape>
          <dgm:presOf/>
        </dgm:layoutNode>
        <dgm:layoutNode name="ParentText" styleLbl="revTx">
          <dgm:varLst>
            <dgm:chMax val="1"/>
            <dgm:chPref val="1"/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8"/>
            <dgm:constr type="rMarg" refType="primFontSz" fact="0.8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" styleLbl="revTx">
          <dgm:varLst>
            <dgm:chMax val="0"/>
            <dgm:chPref val="0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zOrderOff="10">
            <dgm:adjLst/>
          </dgm:shape>
          <dgm:choose name="Name4">
            <dgm:if name="Name5" axis="ch" ptType="node" func="cnt" op="gte" val="1">
              <dgm:presOf axis="des" ptType="node"/>
            </dgm:if>
            <dgm:else name="Name6">
              <dgm:presOf/>
            </dgm:else>
          </dgm:choose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ChildAccentShape" styleLbl="trBgShp">
          <dgm:alg type="sp"/>
          <dgm:choose name="Name7">
            <dgm:if name="Name8" axis="ch" ptType="node" func="cnt" op="gte" val="1">
              <dgm:shape xmlns:r="http://schemas.openxmlformats.org/officeDocument/2006/relationships" type="rect" r:blip="" zOrderOff="-10">
                <dgm:adjLst/>
              </dgm:shape>
            </dgm:if>
            <dgm:else name="Name9">
              <dgm:shape xmlns:r="http://schemas.openxmlformats.org/officeDocument/2006/relationships" type="rect" r:blip="" hideGeom="1">
                <dgm:adjLst/>
              </dgm:shape>
            </dgm:else>
          </dgm:choose>
          <dgm:presOf/>
        </dgm:layoutNode>
        <dgm:layoutNode name="Image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0.02308</cdr:x>
      <cdr:y>0.86434</cdr:y>
    </cdr:from>
    <cdr:to>
      <cdr:x>0.28247</cdr:x>
      <cdr:y>0.92179</cdr:y>
    </cdr:to>
    <cdr:sp macro="" textlink="">
      <cdr:nvSpPr>
        <cdr:cNvPr id="2" name="Oval 1"/>
        <cdr:cNvSpPr/>
      </cdr:nvSpPr>
      <cdr:spPr>
        <a:xfrm xmlns:a="http://schemas.openxmlformats.org/drawingml/2006/main">
          <a:off x="253285" y="4650660"/>
          <a:ext cx="2846230" cy="309093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0.12009</cdr:x>
      <cdr:y>0.66409</cdr:y>
    </cdr:from>
    <cdr:to>
      <cdr:x>0.27778</cdr:x>
      <cdr:y>0.719</cdr:y>
    </cdr:to>
    <cdr:sp macro="" textlink="">
      <cdr:nvSpPr>
        <cdr:cNvPr id="4" name="Oval 3"/>
        <cdr:cNvSpPr/>
      </cdr:nvSpPr>
      <cdr:spPr>
        <a:xfrm xmlns:a="http://schemas.openxmlformats.org/drawingml/2006/main">
          <a:off x="1317674" y="3573194"/>
          <a:ext cx="1730326" cy="29542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FEECC-5B4B-4FA8-AC4B-B8A5934D4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0771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1225550"/>
            <a:ext cx="5878513" cy="3306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16463"/>
            <a:ext cx="5389563" cy="38576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09100"/>
            <a:ext cx="291941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09100"/>
            <a:ext cx="2919412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913E0-CC6B-4DCB-83D9-543A42659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2826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45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5887" y="913791"/>
            <a:ext cx="10363200" cy="85920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227" y="1677316"/>
            <a:ext cx="85344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2062-08AC-4AB1-9F67-3E17C8A2664D}" type="datetime10">
              <a:rPr lang="en-US" smtClean="0"/>
              <a:t>10:04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826E-B5FE-4D3E-B2FE-6EEB3B03A5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3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0A8A0-794D-4E09-8942-FE546CE6B179}" type="datetime10">
              <a:rPr lang="en-US" smtClean="0"/>
              <a:t>10:04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826E-B5FE-4D3E-B2FE-6EEB3B03A5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10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9E6-7F3B-445A-8075-D737A44DFA5E}" type="datetime10">
              <a:rPr lang="en-US" smtClean="0"/>
              <a:t>10:04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826E-B5FE-4D3E-B2FE-6EEB3B03A5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776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8F484-3A2B-41D9-BC69-A91FA0E90AFF}" type="datetime10">
              <a:rPr lang="en-US" smtClean="0"/>
              <a:t>10:04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826E-B5FE-4D3E-B2FE-6EEB3B03A5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76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BA58A-BCBD-4E46-A09D-78FC7A715D9B}" type="datetime10">
              <a:rPr lang="en-US" smtClean="0"/>
              <a:t>10:04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826E-B5FE-4D3E-B2FE-6EEB3B03A5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96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473" y="274638"/>
            <a:ext cx="935492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473" y="1443836"/>
            <a:ext cx="9354927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41BF-CA60-4ABC-8E3B-D0030C20DD5E}" type="datetime10">
              <a:rPr lang="en-US" smtClean="0"/>
              <a:t>10:04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826E-B5FE-4D3E-B2FE-6EEB3B03A5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2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D66-FCC9-46D2-90DA-A6BEC75FF402}" type="datetime10">
              <a:rPr lang="en-US" smtClean="0"/>
              <a:t>10:04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826E-B5FE-4D3E-B2FE-6EEB3B03A5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5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D31E-3F8C-429F-8E13-CCC93483C0B4}" type="datetime10">
              <a:rPr lang="en-US" smtClean="0"/>
              <a:t>10:04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826E-B5FE-4D3E-B2FE-6EEB3B03A5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63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3867" y="274638"/>
            <a:ext cx="9976727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3867" y="1596540"/>
            <a:ext cx="488656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23867" y="2226402"/>
            <a:ext cx="4886560" cy="3798583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14033" y="1596540"/>
            <a:ext cx="488656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4033" y="2226402"/>
            <a:ext cx="4886560" cy="3798583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866BF-BDB0-4FB8-B7BE-7748CDE07196}" type="datetime10">
              <a:rPr lang="en-US" smtClean="0"/>
              <a:t>10:04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826E-B5FE-4D3E-B2FE-6EEB3B03A5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0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32C0-606A-4EB6-809D-C85C53521A4F}" type="datetime10">
              <a:rPr lang="en-US" smtClean="0"/>
              <a:t>10:04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826E-B5FE-4D3E-B2FE-6EEB3B03A5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81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69502-8B11-4F39-8E09-DB3DE94C6AA8}" type="datetime10">
              <a:rPr lang="en-US" smtClean="0"/>
              <a:t>10:04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826E-B5FE-4D3E-B2FE-6EEB3B03A5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85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61DE8-334A-4A20-BCFA-966E0C545189}" type="datetime10">
              <a:rPr lang="en-US" smtClean="0"/>
              <a:t>10:04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5826E-B5FE-4D3E-B2FE-6EEB3B03A5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0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37F6B-0F6F-42D6-977C-A4CE692B16EF}" type="datetime10">
              <a:rPr lang="en-US" smtClean="0"/>
              <a:t>10:04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5826E-B5FE-4D3E-B2FE-6EEB3B03A5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39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  <p:sldLayoutId id="2147484070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ac.m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12" Type="http://schemas.microsoft.com/office/2007/relationships/diagramDrawing" Target="../diagrams/drawing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diagramColors" Target="../diagrams/colors3.xml"/><Relationship Id="rId5" Type="http://schemas.openxmlformats.org/officeDocument/2006/relationships/diagramColors" Target="../diagrams/colors2.xml"/><Relationship Id="rId10" Type="http://schemas.openxmlformats.org/officeDocument/2006/relationships/diagramQuickStyle" Target="../diagrams/quickStyle3.xml"/><Relationship Id="rId4" Type="http://schemas.openxmlformats.org/officeDocument/2006/relationships/diagramQuickStyle" Target="../diagrams/quickStyle2.xml"/><Relationship Id="rId9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955072" y="468350"/>
            <a:ext cx="8249547" cy="172843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АВЛИГАТАЙ ТЭМЦЭХ ГАЗАР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    </a:t>
            </a:r>
            <a:r>
              <a:rPr lang="mn-MN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Цагдаагийн байгууллагад зориулсан </a:t>
            </a:r>
            <a:br>
              <a:rPr lang="mn-MN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сургалтын хөтөлбөр</a:t>
            </a:r>
            <a:endParaRPr lang="en-US" sz="2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13" y="463065"/>
            <a:ext cx="2048097" cy="197905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11816" y="2196789"/>
            <a:ext cx="64394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mn-MN" sz="32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mn-MN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Авлигын эсрэг хууль тогтоомжийг таниулах нь</a:t>
            </a:r>
          </a:p>
        </p:txBody>
      </p:sp>
    </p:spTree>
    <p:extLst>
      <p:ext uri="{BB962C8B-B14F-4D97-AF65-F5344CB8AC3E}">
        <p14:creationId xmlns:p14="http://schemas.microsoft.com/office/powerpoint/2010/main" val="365806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0616768"/>
              </p:ext>
            </p:extLst>
          </p:nvPr>
        </p:nvGraphicFramePr>
        <p:xfrm>
          <a:off x="5331654" y="274638"/>
          <a:ext cx="6738425" cy="5521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1" y="1142476"/>
            <a:ext cx="19507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n-MN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Эрх бүхий байгууллага</a:t>
            </a:r>
            <a:br>
              <a:rPr lang="mn-MN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Удирдах албан тушаалтан</a:t>
            </a:r>
            <a:br>
              <a:rPr lang="mn-MN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mn-MN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 rot="5400000">
            <a:off x="3137094" y="1642600"/>
            <a:ext cx="1631853" cy="24477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mn-M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мэдэгдэх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A6C49-772B-489B-B372-FEAB91FBD0F7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5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5825"/>
            <a:ext cx="10972800" cy="259934"/>
          </a:xfrm>
        </p:spPr>
        <p:txBody>
          <a:bodyPr>
            <a:normAutofit fontScale="90000"/>
          </a:bodyPr>
          <a:lstStyle/>
          <a:p>
            <a:r>
              <a:rPr lang="mn-MN" b="1" dirty="0">
                <a:latin typeface="Arial" panose="020B0604020202020204" pitchFamily="34" charset="0"/>
                <a:cs typeface="Arial" panose="020B0604020202020204" pitchFamily="34" charset="0"/>
              </a:rPr>
              <a:t>Судалгааны үнэлгээгээр</a:t>
            </a:r>
            <a:r>
              <a:rPr lang="mn-MN" dirty="0"/>
              <a:t>: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858129"/>
            <a:ext cx="10972800" cy="5268035"/>
          </a:xfrm>
        </p:spPr>
        <p:txBody>
          <a:bodyPr/>
          <a:lstStyle/>
          <a:p>
            <a:pPr marL="0" indent="0">
              <a:buNone/>
            </a:pPr>
            <a:r>
              <a:rPr lang="mn-MN" dirty="0" smtClean="0"/>
              <a:t>Б. Эрсдэлтэй ажлын байр</a:t>
            </a:r>
          </a:p>
          <a:p>
            <a:endParaRPr lang="en-US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848475029"/>
              </p:ext>
            </p:extLst>
          </p:nvPr>
        </p:nvGraphicFramePr>
        <p:xfrm>
          <a:off x="154745" y="1294228"/>
          <a:ext cx="12037255" cy="3502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5880295" y="4403188"/>
            <a:ext cx="5702105" cy="15333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mn-M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Эрсдэлтэйд нөлөөлж буй хүчин зүйл алба хаагчдын хууль тогтоомжийн мэдлэг хангалтгүй байна гэж дүгнэсэн байна.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8729-0E8C-4B34-B515-41A42350588E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325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3218"/>
            <a:ext cx="10972800" cy="5872947"/>
          </a:xfrm>
        </p:spPr>
        <p:txBody>
          <a:bodyPr/>
          <a:lstStyle/>
          <a:p>
            <a:pPr marL="0" indent="0">
              <a:buNone/>
            </a:pPr>
            <a:r>
              <a:rPr lang="mn-MN" dirty="0" smtClean="0"/>
              <a:t>В. Удирдах албан хаагчдын авлигын талаарх хандлага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798959"/>
              </p:ext>
            </p:extLst>
          </p:nvPr>
        </p:nvGraphicFramePr>
        <p:xfrm>
          <a:off x="609605" y="886265"/>
          <a:ext cx="10972796" cy="511572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281309"/>
                <a:gridCol w="696587"/>
                <a:gridCol w="682929"/>
                <a:gridCol w="614635"/>
                <a:gridCol w="628294"/>
                <a:gridCol w="723903"/>
                <a:gridCol w="723904"/>
                <a:gridCol w="573660"/>
                <a:gridCol w="1047575"/>
              </a:tblGrid>
              <a:tr h="351692">
                <a:tc rowSpan="2"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Үзүүлэлт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Нийслэл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Аймаг</a:t>
                      </a:r>
                      <a:r>
                        <a:rPr lang="mn-MN" baseline="0" dirty="0" smtClean="0"/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mn-MN" b="1" dirty="0" smtClean="0"/>
                        <a:t>Дундаж 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581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ЧУД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БЗД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СХД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Налайх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Булган</a:t>
                      </a:r>
                      <a:r>
                        <a:rPr lang="mn-MN" baseline="0" dirty="0" smtClean="0"/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Орхон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dirty="0" smtClean="0"/>
                        <a:t>Дархан-Уул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2505">
                <a:tc>
                  <a:txBody>
                    <a:bodyPr/>
                    <a:lstStyle/>
                    <a:p>
                      <a:pPr algn="l"/>
                      <a:r>
                        <a:rPr lang="mn-MN" sz="1600" dirty="0" smtClean="0"/>
                        <a:t>Тухайн байгууллагад удирдах албан тушаалтнууд албан тушаалаа урвуулан</a:t>
                      </a:r>
                      <a:r>
                        <a:rPr lang="mn-MN" sz="1600" baseline="0" dirty="0" smtClean="0"/>
                        <a:t> ашиглах явдал түгээмэл байдаг.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30.0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41.2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36.0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23.1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3.8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21.7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8.6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23.5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99610"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/>
                        <a:t>Тухайн байгууллагын удирдлагын авлигатай тэмцэх хүсэл зориг муу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26.0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25.5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28.0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15.4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19.2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19.6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25.7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22.8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99610"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/>
                        <a:t>Шууд удирдлага буюу шадар даргын авлигатай тэмцэх хүсэл зориг муу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mn-MN" sz="1600" dirty="0" smtClean="0"/>
                        <a:t>24.0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31.4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24.0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15.4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23.1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26.1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17.1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23.0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56586"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/>
                        <a:t>Аливаа асуудлыг өөрийн  шууд удирдлага буюу даргатайгаа зөвлөлдөхөд</a:t>
                      </a:r>
                      <a:r>
                        <a:rPr lang="mn-MN" baseline="0" dirty="0" smtClean="0"/>
                        <a:t> хялбар, шуурхай байж чаддаггүй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42.0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51.0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40.0</a:t>
                      </a:r>
                    </a:p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38.5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11.5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17.4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14.3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30.7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99610">
                <a:tc>
                  <a:txBody>
                    <a:bodyPr/>
                    <a:lstStyle/>
                    <a:p>
                      <a:pPr algn="l"/>
                      <a:r>
                        <a:rPr lang="mn-MN" dirty="0" smtClean="0"/>
                        <a:t>Танай байгууллагын удирдах албан тушаалтан авлигатай тэмцэх талаар байнга ярь уриалдаггүй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10.0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19.6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10.0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0.0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11.5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8.7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8.6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9.8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78080">
                <a:tc>
                  <a:txBody>
                    <a:bodyPr/>
                    <a:lstStyle/>
                    <a:p>
                      <a:pPr algn="ctr"/>
                      <a:r>
                        <a:rPr lang="mn-MN" b="1" dirty="0" smtClean="0"/>
                        <a:t>Дундаж 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26.4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33.7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27.6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18.5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13.8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18.7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14.9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21.9</a:t>
                      </a:r>
                      <a:endParaRPr lang="en-US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B6761-4F95-4381-A05F-F626E1ED55F9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09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827434" cy="302137"/>
          </a:xfrm>
        </p:spPr>
        <p:txBody>
          <a:bodyPr>
            <a:normAutofit fontScale="90000"/>
          </a:bodyPr>
          <a:lstStyle/>
          <a:p>
            <a:r>
              <a:rPr lang="mn-MN" b="1" dirty="0">
                <a:latin typeface="Arial" panose="020B0604020202020204" pitchFamily="34" charset="0"/>
                <a:cs typeface="Arial" panose="020B0604020202020204" pitchFamily="34" charset="0"/>
              </a:rPr>
              <a:t>Судалгааны үнэлгээгээр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75249"/>
            <a:ext cx="10972800" cy="5450915"/>
          </a:xfrm>
        </p:spPr>
        <p:txBody>
          <a:bodyPr/>
          <a:lstStyle/>
          <a:p>
            <a:pPr marL="0" indent="0">
              <a:buNone/>
            </a:pPr>
            <a:endParaRPr lang="mn-MN" dirty="0" smtClean="0"/>
          </a:p>
          <a:p>
            <a:pPr marL="0" indent="0">
              <a:buNone/>
            </a:pPr>
            <a:r>
              <a:rPr lang="mn-MN" dirty="0" smtClean="0"/>
              <a:t>Г. Цагдаагийн байгууллагын эрсдлийн үнэлгээ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57145890"/>
              </p:ext>
            </p:extLst>
          </p:nvPr>
        </p:nvGraphicFramePr>
        <p:xfrm>
          <a:off x="295422" y="1434905"/>
          <a:ext cx="11718387" cy="470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F56C-CEE1-43B6-BAFD-FA9FE4208614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321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080652" cy="259934"/>
          </a:xfrm>
        </p:spPr>
        <p:txBody>
          <a:bodyPr>
            <a:normAutofit fontScale="90000"/>
          </a:bodyPr>
          <a:lstStyle/>
          <a:p>
            <a:r>
              <a:rPr lang="mn-MN" b="1" dirty="0">
                <a:latin typeface="Arial" panose="020B0604020202020204" pitchFamily="34" charset="0"/>
                <a:cs typeface="Arial" panose="020B0604020202020204" pitchFamily="34" charset="0"/>
              </a:rPr>
              <a:t>Судалгааны </a:t>
            </a:r>
            <a:r>
              <a:rPr lang="mn-MN" b="1" dirty="0" smtClean="0">
                <a:latin typeface="Arial" panose="020B0604020202020204" pitchFamily="34" charset="0"/>
                <a:cs typeface="Arial" panose="020B0604020202020204" pitchFamily="34" charset="0"/>
              </a:rPr>
              <a:t>үнэлгээгээр: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303813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Oval 7"/>
          <p:cNvSpPr/>
          <p:nvPr/>
        </p:nvSpPr>
        <p:spPr>
          <a:xfrm>
            <a:off x="1392702" y="1195754"/>
            <a:ext cx="6668086" cy="914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Судалгаанд хамрагдсан иргэд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12A2-867F-490A-9F25-312CF8399D13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205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2704"/>
            <a:ext cx="10972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mn-MN" sz="36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mn-MN" sz="36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mn-MN" sz="36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mn-MN" sz="36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mn-MN" sz="36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mn-MN" sz="36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012" y="85805"/>
            <a:ext cx="3205700" cy="2713798"/>
          </a:xfrm>
          <a:prstGeom prst="rect">
            <a:avLst/>
          </a:prstGeom>
        </p:spPr>
      </p:pic>
      <p:sp>
        <p:nvSpPr>
          <p:cNvPr id="5" name="Up Arrow 4"/>
          <p:cNvSpPr/>
          <p:nvPr/>
        </p:nvSpPr>
        <p:spPr>
          <a:xfrm rot="13794665" flipH="1">
            <a:off x="2899375" y="2660440"/>
            <a:ext cx="759854" cy="14169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Up Arrow 5"/>
          <p:cNvSpPr/>
          <p:nvPr/>
        </p:nvSpPr>
        <p:spPr>
          <a:xfrm rot="7839398">
            <a:off x="7805885" y="2753549"/>
            <a:ext cx="724074" cy="123070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1820" y="4049316"/>
            <a:ext cx="4521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АВЛИГА ГЭЖ ЮУ ВЭ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79402" y="4095482"/>
            <a:ext cx="47807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n-MN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АШИГ СОНИРХЛЫН ЗӨРЧИЛ  ГЭЖ ЮУ ВЭ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624C-7333-48E1-BF64-0289CB29CCDA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122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10" y="480700"/>
            <a:ext cx="10972800" cy="807187"/>
          </a:xfrm>
        </p:spPr>
        <p:txBody>
          <a:bodyPr>
            <a:noAutofit/>
          </a:bodyPr>
          <a:lstStyle/>
          <a:p>
            <a:pPr algn="ctr"/>
            <a:r>
              <a:rPr lang="mn-MN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АВЛИГА, АШИГ СОНИРХЛЫН ЗӨРЧИЛ ХООРОНДОО ЯЛГААТАЙ ЮУ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04" y="1287887"/>
            <a:ext cx="6782872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mn-MN" sz="24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mn-MN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АВЛИГА ГЭДГИЙГ </a:t>
            </a:r>
            <a:r>
              <a:rPr lang="mn-M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“ИТГЭЖ ОЛГОСОН ЭРХ МЭДЛИЙГ ХУВИЙН АШИГ ХОНЖОО ОЛОХОД АШИГЛАХ” ГЭЖ ТОДОРХОЙЛДОГ.</a:t>
            </a:r>
          </a:p>
          <a:p>
            <a:pPr algn="just"/>
            <a:endParaRPr lang="mn-MN" sz="2400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mn-MN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ХУВИЙН АШИГ ХОНЖОО </a:t>
            </a:r>
            <a:r>
              <a:rPr lang="mn-M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ГЭДЭГТ: </a:t>
            </a:r>
          </a:p>
          <a:p>
            <a:r>
              <a:rPr lang="mn-M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ӨӨРИЙН САНХҮҮГИЙН БОЛОН НИЙГМИЙН СОНИРХОЛ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mn-MN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n-M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ГЭР БҮЛИЙН ГИШҮҮД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mn-MN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n-M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ДЭМЖДЭГ УЛС ТӨРИЙН НАМ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mn-MN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n-M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ХАРЬЯАЛАГДДАГ ЭВСЭЛ, ХОЛБООД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mn-MN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n-M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n-M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n-M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mn-M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http://www.agora-parl.org/sites/default/files/styles/news_image_article/public/international-anti-corrup_50aa06409e899-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077" y="1287886"/>
            <a:ext cx="528892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0813C-468C-436F-BAF5-7550597050D9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nx.org/resources/9e071aa9658f742085cfcd0e14f1a85298d43efb/graphics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237" y="595648"/>
            <a:ext cx="4675031" cy="521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05781" y="4279228"/>
            <a:ext cx="2799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АВЛИГА</a:t>
            </a:r>
            <a:r>
              <a:rPr lang="mn-M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27324" y="3617508"/>
            <a:ext cx="43273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АШИГ СОНИРХЛЫН ЗӨРЧИЛ 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20820" y="103032"/>
            <a:ext cx="6006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НЭГ ЗҮЙЛИЙН ХОЁР ТАЛ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E1E6-1929-4773-B3CF-CCE6ABE0C235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57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n-MN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АВЛИГЫН ГЭМТ </a:t>
            </a:r>
            <a:r>
              <a:rPr lang="mn-MN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ХЭРЭГ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ГЭЖ ЮУ ВЭ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09599" y="1197736"/>
          <a:ext cx="11406389" cy="4928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1136-E3A0-4339-85F8-4FD236887643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494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n-MN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АВЛИГЫН </a:t>
            </a:r>
            <a:r>
              <a:rPr lang="mn-MN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ЗӨРЧИЛ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ГЭЖ ЮУ ВЭ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09599" y="1136114"/>
          <a:ext cx="1144502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92E-529D-4C48-BFF8-9BF9FD7E58C1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664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705" y="69214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mn-MN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АГУУЛГА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18" y="1516821"/>
            <a:ext cx="11440733" cy="430442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mn-MN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Цагдаагийн байгууллагатай холбоотой судалгааны дүнгүүд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mn-MN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Авлига</a:t>
            </a:r>
            <a:r>
              <a:rPr lang="mn-MN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ашиг сонирхлын зөрчлийн тухай ойлголт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mn-MN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Хуулиар хүлээсэн үүрэг, хориглолт ба хязгаарлалтын </a:t>
            </a:r>
            <a:r>
              <a:rPr lang="mn-MN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тухай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mn-MN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Нийтлэг гарч буй зөрчил дутагдал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mn-MN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ШИЙДВЭРЛЭХ АРГА ЗАМ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9A61C-AE48-4911-ABFF-F6F3CA2D0B59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2365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011" y="65053"/>
            <a:ext cx="6513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АШИГ СОНИРХЛЫН ЗӨРЧИЛ ГЭЖ...</a:t>
            </a:r>
          </a:p>
        </p:txBody>
      </p:sp>
      <p:sp>
        <p:nvSpPr>
          <p:cNvPr id="5" name="Rectangle 4"/>
          <p:cNvSpPr/>
          <p:nvPr/>
        </p:nvSpPr>
        <p:spPr>
          <a:xfrm>
            <a:off x="-18781" y="575379"/>
            <a:ext cx="51622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mn-M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ushType Mon" panose="020B0500000000000000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Албан тушаалтан хувийн сонирхлыг нь хөндөж буй шийдвэр гаргахад оролцох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ushType Mon" panose="020B0500000000000000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r>
              <a:rPr lang="mn-M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ushType Mon" panose="020B0500000000000000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BrushType Mon" panose="020B0500000000000000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4" name="Picture 4" descr="https://encrypted-tbn3.gstatic.com/images?q=tbn:ANd9GcTc7nUC6ykP66qiuKwdaApQ1gqm_wi9fLFRPQyJHUpjxB1VXSD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178" y="1577659"/>
            <a:ext cx="3374521" cy="3883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4710" y="5153480"/>
            <a:ext cx="429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rushType Mon" panose="020B0500000000000000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Урьд нь ажил үүргийн хүрээнд шууд холбоотой байсан аж ахуй нэгж байгууллагад ажилд орох.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BrushType Mon" panose="020B0500000000000000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710" y="3694486"/>
            <a:ext cx="78045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mn-MN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rushType Mon" panose="020B0500000000000000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Албан тушаалтан албаны шугамаар олж авсан мэдээллээ албанаас гарсны дараа өөртөө ашиг олох зорилгоор ашиглах;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BrushType Mon" panose="020B0500000000000000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85056" y="2042114"/>
            <a:ext cx="28997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mn-MN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rushType Mon" panose="020B0500000000000000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Ах дүү төрөл садан найз нөхөддөө ивээл үзүүлж давуу эрх олгох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rushType Mon" panose="020B0500000000000000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7" name="Rectangle 6"/>
          <p:cNvSpPr/>
          <p:nvPr/>
        </p:nvSpPr>
        <p:spPr>
          <a:xfrm>
            <a:off x="221011" y="1904178"/>
            <a:ext cx="42908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mn-MN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rushType Mon" panose="020B0500000000000000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Албан тушаалтан албаны харилцаатай этгээдээс, албан үүрэгтэйгээ холбогдуулан бэлэг авах, үйлчилгээ авах, хариуд нь давуу байдал олгох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rushType Mon" panose="020B0500000000000000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8" name="Rectangle 7"/>
          <p:cNvSpPr/>
          <p:nvPr/>
        </p:nvSpPr>
        <p:spPr>
          <a:xfrm>
            <a:off x="4178846" y="4320446"/>
            <a:ext cx="49743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mn-MN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rushType Mon" panose="020B0500000000000000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Олон нийтэд нээлттэй бус албаны мэдээллийг ашиглах, ашиглахыг бусдад зөвшөөрөх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rushType Mon" panose="020B0500000000000000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9" name="Rectangle 8"/>
          <p:cNvSpPr/>
          <p:nvPr/>
        </p:nvSpPr>
        <p:spPr>
          <a:xfrm>
            <a:off x="5633485" y="664698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mn-MN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rushType Mon" panose="020B0500000000000000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Эрх мэдэл, албан тушаалын байдал, танил талын хүрээгээ ашиглан шууд ба шууд бусаар шийдвэр гаргахад нөлөөлөх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BrushType Mon" panose="020B0500000000000000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01F4-D0BA-48AE-B54A-729CCB699393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8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n-MN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АШИГ СОНИРХЛЫН ЗӨРЧЛИЙН ТУХАЙ ХУУЛИАР ЮУГ ХОРИГЛОЖ, ХЯЗГААРЛАСАН БЭ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934438"/>
              </p:ext>
            </p:extLst>
          </p:nvPr>
        </p:nvGraphicFramePr>
        <p:xfrm>
          <a:off x="0" y="1417637"/>
          <a:ext cx="12054625" cy="5034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257578" y="3090930"/>
            <a:ext cx="342578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314422" y="2633730"/>
            <a:ext cx="3503054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9337-2342-4428-90A3-B0A4FADF140A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119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4910" y="449604"/>
            <a:ext cx="5162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3600" b="1" dirty="0" smtClean="0">
                <a:solidFill>
                  <a:schemeClr val="accent2">
                    <a:lumMod val="75000"/>
                  </a:schemeClr>
                </a:solidFill>
                <a:latin typeface="BrushType Mon" panose="020B0500000000000000" pitchFamily="34" charset="0"/>
                <a:cs typeface="Arial" panose="020B0604020202020204" pitchFamily="34" charset="0"/>
              </a:rPr>
              <a:t>Төлбөр авахтай холбогдсон хязгаарлалт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BrushType Mon" panose="020B0500000000000000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4911" y="1649933"/>
            <a:ext cx="49449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mn-MN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ushType Mon" panose="020B0500000000000000" pitchFamily="34" charset="0"/>
                <a:cs typeface="Arial" panose="020B0604020202020204" pitchFamily="34" charset="0"/>
              </a:rPr>
              <a:t>Албан тушаалтан албан үүргээ гүйцэтгэсний төлөө аливаа төлбөр авахыг хориглоно.</a:t>
            </a:r>
          </a:p>
          <a:p>
            <a:pPr marL="342900" indent="-342900" algn="just">
              <a:buFontTx/>
              <a:buChar char="-"/>
            </a:pPr>
            <a:endParaRPr lang="mn-MN" sz="2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BrushType Mon" panose="020B0500000000000000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mn-MN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rushType Mon" panose="020B0500000000000000" pitchFamily="34" charset="0"/>
                <a:cs typeface="Arial" panose="020B0604020202020204" pitchFamily="34" charset="0"/>
              </a:rPr>
              <a:t>Хууль тогтоомжоор болон Засгийн газар, орон нутгийн эрх бүхий байгууллагын шийдвэрээр төлбөр авахаар тогтоосон бол нэмэлт төлбөр авахыг хориглоно.</a:t>
            </a:r>
          </a:p>
          <a:p>
            <a:pPr marL="342900" indent="-342900" algn="just">
              <a:buFontTx/>
              <a:buChar char="-"/>
            </a:pP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72508" y="1778000"/>
            <a:ext cx="543059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sz="3200" b="1" dirty="0" smtClean="0">
                <a:solidFill>
                  <a:schemeClr val="accent2">
                    <a:lumMod val="75000"/>
                  </a:schemeClr>
                </a:solidFill>
                <a:latin typeface="BrushType Mon" panose="020B0500000000000000" pitchFamily="34" charset="0"/>
                <a:cs typeface="Arial" panose="020B0604020202020204" pitchFamily="34" charset="0"/>
              </a:rPr>
              <a:t>ЖИШЭЭ</a:t>
            </a:r>
          </a:p>
          <a:p>
            <a:endParaRPr lang="mn-MN" b="1" u="sng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mn-MN" b="1" u="sng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n-MN" sz="3200" dirty="0" smtClean="0">
                <a:solidFill>
                  <a:schemeClr val="accent1"/>
                </a:solidFill>
                <a:latin typeface="BrushType Mon" panose="020B0500000000000000" pitchFamily="34" charset="0"/>
                <a:cs typeface="Arial" panose="020B0604020202020204" pitchFamily="34" charset="0"/>
              </a:rPr>
              <a:t>Сонгинохайрхан дүүргийн нэгэн хорооны Засаг дарга Т нь тус хорооны иргэн Г-д оршин суугаа хаягын тодорхойлолт гарган өгөхдөө үйлчилгээний хөлс хэмээн 500 төгрөг авчээ. </a:t>
            </a:r>
            <a:r>
              <a:rPr lang="mn-MN" sz="3200" b="1" u="sng" dirty="0" smtClean="0">
                <a:solidFill>
                  <a:schemeClr val="accent2">
                    <a:lumMod val="75000"/>
                  </a:schemeClr>
                </a:solidFill>
                <a:latin typeface="BrushType Mon" panose="020B0500000000000000" pitchFamily="34" charset="0"/>
                <a:cs typeface="Arial" panose="020B0604020202020204" pitchFamily="34" charset="0"/>
              </a:rPr>
              <a:t> </a:t>
            </a:r>
            <a:endParaRPr lang="en-US" sz="3200" b="1" u="sng" dirty="0">
              <a:solidFill>
                <a:schemeClr val="accent2">
                  <a:lumMod val="75000"/>
                </a:schemeClr>
              </a:solidFill>
              <a:latin typeface="BrushType Mon" panose="020B0500000000000000" pitchFamily="34" charset="0"/>
              <a:cs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66937-FD6C-4B1D-A69F-0864F01EF5EC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7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sz="2800" dirty="0">
                <a:latin typeface="Arial" pitchFamily="34" charset="0"/>
                <a:cs typeface="Arial" pitchFamily="34" charset="0"/>
              </a:rPr>
              <a:t>Ашиг сонирхлын зөрчлийг </a:t>
            </a:r>
            <a:br>
              <a:rPr lang="mn-MN" sz="2800" dirty="0">
                <a:latin typeface="Arial" pitchFamily="34" charset="0"/>
                <a:cs typeface="Arial" pitchFamily="34" charset="0"/>
              </a:rPr>
            </a:br>
            <a:r>
              <a:rPr lang="mn-MN" sz="2800" dirty="0">
                <a:latin typeface="Arial" pitchFamily="34" charset="0"/>
                <a:cs typeface="Arial" pitchFamily="34" charset="0"/>
              </a:rPr>
              <a:t>мэдэгдэх, тайлбарлах</a:t>
            </a:r>
            <a:endParaRPr lang="en-US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2400" y="1545494"/>
            <a:ext cx="6375400" cy="388925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mn-MN" sz="2800" dirty="0">
                <a:latin typeface="Arial" pitchFamily="34" charset="0"/>
                <a:cs typeface="Arial" pitchFamily="34" charset="0"/>
              </a:rPr>
              <a:t>		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mn-MN" sz="2800" dirty="0">
                <a:latin typeface="Arial" pitchFamily="34" charset="0"/>
                <a:cs typeface="Arial" pitchFamily="34" charset="0"/>
              </a:rPr>
              <a:t>		Энэ хуулийн 23.8-д заасан журамд заасны дагуу албан тушаалтан </a:t>
            </a:r>
            <a:r>
              <a:rPr lang="mn-MN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захиргааны акт гаргах, удирдах, хяналт, шалгалт хийх, хариуцлага хүлээлгэх, гэрээ байгуулах, эдгээрийг хэлэлцэх, бэлтгэх, оролцохын </a:t>
            </a:r>
            <a:r>
              <a:rPr lang="mn-MN" sz="2800" dirty="0">
                <a:latin typeface="Arial" pitchFamily="34" charset="0"/>
                <a:cs typeface="Arial" pitchFamily="34" charset="0"/>
              </a:rPr>
              <a:t>өмнө тус бүр ашиг сонирхлын зөрчилгүй гэдгээ илэрхийлсэн </a:t>
            </a:r>
            <a:r>
              <a:rPr lang="mn-MN" sz="28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МЭДЭГДЭЛ</a:t>
            </a:r>
            <a:r>
              <a:rPr lang="mn-MN" sz="2800" dirty="0">
                <a:latin typeface="Arial" pitchFamily="34" charset="0"/>
                <a:cs typeface="Arial" pitchFamily="34" charset="0"/>
              </a:rPr>
              <a:t> гаргана.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endParaRPr lang="mn-MN" sz="2800" dirty="0">
              <a:latin typeface="Arial" pitchFamily="34" charset="0"/>
              <a:cs typeface="Arial" pitchFamily="34" charset="0"/>
            </a:endParaRP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r>
              <a:rPr lang="mn-MN" sz="2000" b="1" i="1" dirty="0">
                <a:latin typeface="Arial" pitchFamily="34" charset="0"/>
                <a:cs typeface="Arial" pitchFamily="34" charset="0"/>
              </a:rPr>
              <a:t>                                                                              </a:t>
            </a:r>
            <a:r>
              <a:rPr lang="mn-MN" sz="2000" b="1" i="1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mn-MN" sz="2000" b="1" i="1" dirty="0">
                <a:latin typeface="Arial" pitchFamily="34" charset="0"/>
                <a:cs typeface="Arial" pitchFamily="34" charset="0"/>
              </a:rPr>
              <a:t>дугаар зүйл</a:t>
            </a:r>
          </a:p>
          <a:p>
            <a:pPr marL="274320" indent="-274320" algn="just">
              <a:buClr>
                <a:schemeClr val="accent3"/>
              </a:buClr>
              <a:buNone/>
              <a:defRPr/>
            </a:pPr>
            <a:endParaRPr lang="mn-MN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4" descr="8091429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38585" y="15798"/>
            <a:ext cx="4272098" cy="554680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45C7-777F-420C-B1F4-BB7881B9549C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07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2897" y="0"/>
            <a:ext cx="7605656" cy="985721"/>
          </a:xfrm>
        </p:spPr>
        <p:txBody>
          <a:bodyPr>
            <a:normAutofit/>
          </a:bodyPr>
          <a:lstStyle/>
          <a:p>
            <a:r>
              <a:rPr lang="mn-MN" sz="4000" b="1" dirty="0">
                <a:latin typeface="Arial" panose="020B0604020202020204" pitchFamily="34" charset="0"/>
                <a:cs typeface="Arial" panose="020B0604020202020204" pitchFamily="34" charset="0"/>
              </a:rPr>
              <a:t>Албан тушаалтан ТА: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7859" y="909368"/>
            <a:ext cx="4123036" cy="2901394"/>
          </a:xfrm>
        </p:spPr>
        <p:txBody>
          <a:bodyPr>
            <a:normAutofit fontScale="92500" lnSpcReduction="10000"/>
          </a:bodyPr>
          <a:lstStyle/>
          <a:p>
            <a:endParaRPr lang="mn-MN" sz="15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mn-MN" sz="2175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Ашиг сонирхлын зөрчил үүссэн</a:t>
            </a:r>
          </a:p>
          <a:p>
            <a:pPr marL="0" indent="0" algn="ctr">
              <a:buNone/>
            </a:pPr>
            <a:r>
              <a:rPr lang="mn-MN" sz="2175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Ашиг сонирхлын зөрчил үүсч болзошгүй нөхцөлд</a:t>
            </a:r>
          </a:p>
          <a:p>
            <a:pPr algn="ctr">
              <a:buNone/>
            </a:pPr>
            <a:endParaRPr lang="mn-MN" sz="17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mn-MN" sz="17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mn-MN" sz="1725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mn-MN" sz="1725" b="1" dirty="0">
                <a:latin typeface="Arial" panose="020B0604020202020204" pitchFamily="34" charset="0"/>
                <a:cs typeface="Arial" panose="020B0604020202020204" pitchFamily="34" charset="0"/>
              </a:rPr>
              <a:t>Эрх бүхий байгууллага, албан тушаалтанд мэдэгдэх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mn-MN" sz="1725" b="1" dirty="0">
                <a:latin typeface="Arial" panose="020B0604020202020204" pitchFamily="34" charset="0"/>
                <a:cs typeface="Arial" panose="020B0604020202020204" pitchFamily="34" charset="0"/>
              </a:rPr>
              <a:t>ҮҮРЭГТЭЙ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eft Arrow 4"/>
          <p:cNvSpPr/>
          <p:nvPr/>
        </p:nvSpPr>
        <p:spPr>
          <a:xfrm rot="19627687">
            <a:off x="1363001" y="2324138"/>
            <a:ext cx="1139591" cy="558392"/>
          </a:xfrm>
          <a:prstGeom prst="leftArrow">
            <a:avLst>
              <a:gd name="adj1" fmla="val 57005"/>
              <a:gd name="adj2" fmla="val 638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mn-MN" sz="1350" dirty="0"/>
              <a:t>БИЧГЭЭР</a:t>
            </a:r>
            <a:endParaRPr lang="en-US" sz="135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00154" y="997902"/>
            <a:ext cx="4377198" cy="483622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mn-MN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Бэлэг</a:t>
            </a:r>
          </a:p>
          <a:p>
            <a:r>
              <a:rPr lang="mn-MN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Үйлчилгээ</a:t>
            </a:r>
          </a:p>
          <a:p>
            <a:r>
              <a:rPr lang="mn-MN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Ашигтай нөхцөл</a:t>
            </a:r>
          </a:p>
          <a:p>
            <a:pPr algn="r">
              <a:buFont typeface="Arial" panose="020B0604020202020204" pitchFamily="34" charset="0"/>
              <a:buNone/>
            </a:pPr>
            <a:endParaRPr lang="mn-MN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Font typeface="Arial" panose="020B0604020202020204" pitchFamily="34" charset="0"/>
              <a:buNone/>
            </a:pPr>
            <a:endParaRPr lang="mn-MN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Font typeface="Arial" panose="020B0604020202020204" pitchFamily="34" charset="0"/>
              <a:buNone/>
            </a:pPr>
            <a:r>
              <a:rPr lang="mn-MN" sz="1400" b="1" dirty="0">
                <a:latin typeface="Arial" panose="020B0604020202020204" pitchFamily="34" charset="0"/>
                <a:cs typeface="Arial" panose="020B0604020202020204" pitchFamily="34" charset="0"/>
              </a:rPr>
              <a:t>Саналаас татгалзах</a:t>
            </a:r>
          </a:p>
          <a:p>
            <a:pPr algn="r">
              <a:buFont typeface="Arial" panose="020B0604020202020204" pitchFamily="34" charset="0"/>
              <a:buNone/>
            </a:pPr>
            <a:r>
              <a:rPr lang="mn-MN" sz="1400" b="1" dirty="0">
                <a:latin typeface="Arial" panose="020B0604020202020204" pitchFamily="34" charset="0"/>
                <a:cs typeface="Arial" panose="020B0604020202020204" pitchFamily="34" charset="0"/>
              </a:rPr>
              <a:t>Санал тавьсан этгээдийг тодорхойлох</a:t>
            </a:r>
          </a:p>
          <a:p>
            <a:pPr algn="r">
              <a:buFont typeface="Arial" panose="020B0604020202020204" pitchFamily="34" charset="0"/>
              <a:buNone/>
            </a:pPr>
            <a:r>
              <a:rPr lang="mn-MN" sz="1400" b="1" dirty="0">
                <a:latin typeface="Arial" panose="020B0604020202020204" pitchFamily="34" charset="0"/>
                <a:cs typeface="Arial" panose="020B0604020202020204" pitchFamily="34" charset="0"/>
              </a:rPr>
              <a:t>Эргүүлэн өгөх боломжгүй бол хадгалах, мэдэгдэх</a:t>
            </a:r>
          </a:p>
          <a:p>
            <a:pPr algn="r">
              <a:buFont typeface="Arial" panose="020B0604020202020204" pitchFamily="34" charset="0"/>
              <a:buNone/>
            </a:pPr>
            <a:r>
              <a:rPr lang="mn-MN" sz="1400" b="1" dirty="0">
                <a:latin typeface="Arial" panose="020B0604020202020204" pitchFamily="34" charset="0"/>
                <a:cs typeface="Arial" panose="020B0604020202020204" pitchFamily="34" charset="0"/>
              </a:rPr>
              <a:t>Гэрчийг тэмдэглэх</a:t>
            </a:r>
          </a:p>
          <a:p>
            <a:pPr algn="r">
              <a:buFont typeface="Arial" panose="020B0604020202020204" pitchFamily="34" charset="0"/>
              <a:buNone/>
            </a:pPr>
            <a:r>
              <a:rPr lang="mn-MN" sz="1400" b="1" dirty="0">
                <a:latin typeface="Arial" panose="020B0604020202020204" pitchFamily="34" charset="0"/>
                <a:cs typeface="Arial" panose="020B0604020202020204" pitchFamily="34" charset="0"/>
              </a:rPr>
              <a:t>Нөхцөл байдлын талаар бичгээр мэдэгдэх</a:t>
            </a:r>
          </a:p>
          <a:p>
            <a:pPr algn="r">
              <a:buFont typeface="Arial" panose="020B0604020202020204" pitchFamily="34" charset="0"/>
              <a:buNone/>
            </a:pPr>
            <a:r>
              <a:rPr lang="mn-MN" sz="1400" b="1" dirty="0">
                <a:latin typeface="Arial" panose="020B0604020202020204" pitchFamily="34" charset="0"/>
                <a:cs typeface="Arial" panose="020B0604020202020204" pitchFamily="34" charset="0"/>
              </a:rPr>
              <a:t>Зөрчил гарсан бол эрх бүхий байгууллага, албан тушаалтанд мэдэгдэх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Brace 6"/>
          <p:cNvSpPr/>
          <p:nvPr/>
        </p:nvSpPr>
        <p:spPr>
          <a:xfrm rot="1907572">
            <a:off x="9247040" y="1576851"/>
            <a:ext cx="685800" cy="1429883"/>
          </a:xfrm>
          <a:prstGeom prst="rightBrace">
            <a:avLst>
              <a:gd name="adj1" fmla="val 62500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894823" y="4368501"/>
            <a:ext cx="4821251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Дарамт</a:t>
            </a:r>
            <a:r>
              <a:rPr lang="mn-MN" sz="15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-    </a:t>
            </a:r>
            <a:r>
              <a:rPr lang="mn-MN" sz="1400" b="1" dirty="0">
                <a:latin typeface="Arial" panose="020B0604020202020204" pitchFamily="34" charset="0"/>
                <a:cs typeface="Arial" panose="020B0604020202020204" pitchFamily="34" charset="0"/>
              </a:rPr>
              <a:t>эрх бүхий байгууллага        </a:t>
            </a:r>
            <a:r>
              <a:rPr lang="mn-MN" sz="12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mn-MN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Шахалт</a:t>
            </a:r>
            <a:r>
              <a:rPr lang="mn-MN" sz="15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mn-MN" sz="14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mn-MN" sz="1400" b="1" dirty="0">
                <a:latin typeface="Arial" panose="020B0604020202020204" pitchFamily="34" charset="0"/>
                <a:cs typeface="Arial" panose="020B0604020202020204" pitchFamily="34" charset="0"/>
              </a:rPr>
              <a:t>удирдах албан    </a:t>
            </a:r>
            <a:br>
              <a:rPr lang="mn-MN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</a:t>
            </a:r>
            <a:r>
              <a:rPr lang="mn-MN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тушаалтан</a:t>
            </a:r>
            <a:endParaRPr lang="mn-MN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mn-MN" sz="15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Зохимжгүй нөлөөлөл</a:t>
            </a:r>
            <a:endParaRPr lang="en-US" sz="1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3070112" y="4553018"/>
            <a:ext cx="309093" cy="1000423"/>
          </a:xfrm>
          <a:prstGeom prst="rightBrace">
            <a:avLst>
              <a:gd name="adj1" fmla="val 60369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135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362" y="997903"/>
            <a:ext cx="2485803" cy="2580141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F69D0-33FA-49FF-989C-99E3B5C10EAF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n-MN" b="1" dirty="0">
                <a:latin typeface="Arial" panose="020B0604020202020204" pitchFamily="34" charset="0"/>
                <a:cs typeface="Arial" panose="020B0604020202020204" pitchFamily="34" charset="0"/>
              </a:rPr>
              <a:t>Нийтлэг гарч буй зөрчил </a:t>
            </a:r>
            <a:r>
              <a:rPr lang="mn-MN" b="1" dirty="0" smtClean="0">
                <a:latin typeface="Arial" panose="020B0604020202020204" pitchFamily="34" charset="0"/>
                <a:cs typeface="Arial" panose="020B0604020202020204" pitchFamily="34" charset="0"/>
              </a:rPr>
              <a:t>дутагдал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6603" y="1294229"/>
            <a:ext cx="6611815" cy="48600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mn-MN" sz="1600" dirty="0"/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21" y="1241306"/>
            <a:ext cx="2447777" cy="2382939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1312986" y="1459421"/>
            <a:ext cx="4783014" cy="12692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mn-MN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гомдол ирсэн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/>
              <a:t>	</a:t>
            </a:r>
            <a:r>
              <a:rPr lang="mn-MN" sz="1200" dirty="0" smtClean="0"/>
              <a:t>2015 онд нийт 988 ирсэний </a:t>
            </a:r>
            <a:r>
              <a:rPr lang="mn-MN" b="1" dirty="0" smtClean="0">
                <a:solidFill>
                  <a:srgbClr val="FF0000"/>
                </a:solidFill>
              </a:rPr>
              <a:t>5.6</a:t>
            </a:r>
            <a:r>
              <a:rPr lang="en-US" b="1" dirty="0" smtClean="0">
                <a:solidFill>
                  <a:srgbClr val="FF0000"/>
                </a:solidFill>
              </a:rPr>
              <a:t>%</a:t>
            </a:r>
            <a:r>
              <a:rPr lang="mn-MN" sz="1200" dirty="0" smtClean="0"/>
              <a:t> </a:t>
            </a:r>
          </a:p>
          <a:p>
            <a:pPr algn="ctr"/>
            <a:endParaRPr lang="mn-MN" sz="1200" dirty="0"/>
          </a:p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559126" y="2957916"/>
            <a:ext cx="551806" cy="6385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92758" y="3825635"/>
            <a:ext cx="4684541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b="1" dirty="0" smtClean="0">
                <a:latin typeface="Arial" panose="020B0604020202020204" pitchFamily="34" charset="0"/>
                <a:cs typeface="Arial" panose="020B0604020202020204" pitchFamily="34" charset="0"/>
              </a:rPr>
              <a:t>Хэрэг бүртгэгч, мөрдөн байцаагч, эрүүгийн төлөөлөгчийн үйл ажиллагаатай холбоотой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868" y="3277173"/>
            <a:ext cx="5528603" cy="2518716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1155-BECD-4DF1-AB31-11E296802C13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499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708103"/>
              </p:ext>
            </p:extLst>
          </p:nvPr>
        </p:nvGraphicFramePr>
        <p:xfrm>
          <a:off x="292608" y="722376"/>
          <a:ext cx="560832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ight Arrow 12"/>
          <p:cNvSpPr/>
          <p:nvPr/>
        </p:nvSpPr>
        <p:spPr>
          <a:xfrm>
            <a:off x="5972556" y="2631788"/>
            <a:ext cx="978408" cy="14647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732776" y="1041574"/>
            <a:ext cx="4081272" cy="38875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n-MN" dirty="0"/>
              <a:t>Цагдаагийн байгууллагын </a:t>
            </a:r>
            <a:r>
              <a:rPr lang="mn-MN" dirty="0">
                <a:solidFill>
                  <a:schemeClr val="accent2">
                    <a:lumMod val="75000"/>
                  </a:schemeClr>
                </a:solidFill>
              </a:rPr>
              <a:t>албан тушаалтан хээл хахууль авсан гэх </a:t>
            </a:r>
            <a:r>
              <a:rPr lang="mn-MN" dirty="0"/>
              <a:t>ӨГМ 21 буюу </a:t>
            </a:r>
            <a:r>
              <a:rPr lang="mn-MN" b="1" dirty="0">
                <a:solidFill>
                  <a:srgbClr val="FF0000"/>
                </a:solidFill>
              </a:rPr>
              <a:t>37.5</a:t>
            </a:r>
            <a:r>
              <a:rPr lang="mn-MN" dirty="0"/>
              <a:t> хувийг эзэлж байгаа нь хамгийн өндөр үзүүлэлт болж байна. </a:t>
            </a:r>
            <a:r>
              <a:rPr lang="mn-MN" dirty="0">
                <a:solidFill>
                  <a:schemeClr val="tx2">
                    <a:lumMod val="50000"/>
                  </a:schemeClr>
                </a:solidFill>
              </a:rPr>
              <a:t>Албан тушаалаа урвуулсан</a:t>
            </a:r>
            <a:r>
              <a:rPr lang="mn-MN" dirty="0"/>
              <a:t>, </a:t>
            </a:r>
            <a:r>
              <a:rPr lang="mn-MN" b="1" dirty="0">
                <a:solidFill>
                  <a:schemeClr val="accent4">
                    <a:lumMod val="50000"/>
                  </a:schemeClr>
                </a:solidFill>
              </a:rPr>
              <a:t>хэтрүүлсэн</a:t>
            </a:r>
            <a:r>
              <a:rPr lang="mn-MN" dirty="0"/>
              <a:t>, </a:t>
            </a:r>
            <a:r>
              <a:rPr lang="mn-MN" dirty="0">
                <a:solidFill>
                  <a:srgbClr val="FFFF00"/>
                </a:solidFill>
              </a:rPr>
              <a:t>ашиг сонирхлын зөрчил</a:t>
            </a:r>
            <a:r>
              <a:rPr lang="mn-MN" dirty="0"/>
              <a:t> болон </a:t>
            </a:r>
            <a:r>
              <a:rPr lang="mn-MN" b="1" dirty="0">
                <a:solidFill>
                  <a:schemeClr val="accent6">
                    <a:lumMod val="75000"/>
                  </a:schemeClr>
                </a:solidFill>
              </a:rPr>
              <a:t>ёс зүйн зөрчил </a:t>
            </a:r>
            <a:r>
              <a:rPr lang="mn-MN" dirty="0"/>
              <a:t>гаргасан зөрчлүүд гарчээ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8480-0386-4C60-9FC0-7686BF0FEF17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3618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n-MN" dirty="0" smtClean="0"/>
              <a:t>Ирсэн гомдол мэдээллийн шийдвэрлэлт: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n-MN" sz="36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mn-M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mn-MN" sz="3600" dirty="0">
                <a:latin typeface="Arial" panose="020B0604020202020204" pitchFamily="34" charset="0"/>
                <a:cs typeface="Arial" panose="020B0604020202020204" pitchFamily="34" charset="0"/>
              </a:rPr>
              <a:t>харьяаллын дагуу холбогдох төрийн </a:t>
            </a:r>
            <a:r>
              <a:rPr lang="mn-M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байгууллага </a:t>
            </a:r>
            <a:r>
              <a:rPr lang="mn-MN" sz="3600" dirty="0">
                <a:latin typeface="Arial" panose="020B0604020202020204" pitchFamily="34" charset="0"/>
                <a:cs typeface="Arial" panose="020B0604020202020204" pitchFamily="34" charset="0"/>
              </a:rPr>
              <a:t>руу </a:t>
            </a:r>
            <a:r>
              <a:rPr lang="mn-M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шилжүүлсэн</a:t>
            </a:r>
          </a:p>
          <a:p>
            <a:pPr marL="0" indent="0">
              <a:buNone/>
            </a:pPr>
            <a:r>
              <a:rPr lang="mn-M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3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mn-M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эрүүгийн </a:t>
            </a:r>
            <a:r>
              <a:rPr lang="mn-MN" sz="3600" dirty="0">
                <a:latin typeface="Arial" panose="020B0604020202020204" pitchFamily="34" charset="0"/>
                <a:cs typeface="Arial" panose="020B0604020202020204" pitchFamily="34" charset="0"/>
              </a:rPr>
              <a:t>хэрэг үүсгэхээс татгалзаж шийдвэрлэсэн </a:t>
            </a:r>
            <a:endParaRPr lang="mn-MN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mn-MN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36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mn-MN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 мэдээллийг </a:t>
            </a:r>
            <a:r>
              <a:rPr lang="mn-MN" sz="3600" dirty="0">
                <a:latin typeface="Arial" panose="020B0604020202020204" pitchFamily="34" charset="0"/>
                <a:cs typeface="Arial" panose="020B0604020202020204" pitchFamily="34" charset="0"/>
              </a:rPr>
              <a:t>шалгаад зөрчил илрээгүй хаасан </a:t>
            </a:r>
            <a:r>
              <a:rPr lang="mn-M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mn-M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mn-M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- эрүүгийн </a:t>
            </a:r>
            <a:r>
              <a:rPr lang="mn-MN" sz="3600" dirty="0">
                <a:latin typeface="Arial" panose="020B0604020202020204" pitchFamily="34" charset="0"/>
                <a:cs typeface="Arial" panose="020B0604020202020204" pitchFamily="34" charset="0"/>
              </a:rPr>
              <a:t>хэрэг үүсгэн, шалгаж байна.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F85C0-41EB-4FD1-A417-E502D0B16DEC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6047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go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790" y="1657182"/>
            <a:ext cx="2703023" cy="291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86390" y="0"/>
            <a:ext cx="51816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Шийдвэрлэх арга зам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75786" y="17901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289773" y="2321077"/>
            <a:ext cx="2790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mn-MN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mn-MN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чиглэлийн </a:t>
            </a:r>
            <a:r>
              <a:rPr lang="mn-MN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 тод </a:t>
            </a:r>
            <a:r>
              <a:rPr lang="mn-MN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байдал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mn-MN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17816" y="3400543"/>
            <a:ext cx="3162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endParaRPr lang="mn-MN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defRPr/>
            </a:pPr>
            <a:endParaRPr lang="mn-MN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5025" y="1085657"/>
            <a:ext cx="66063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mn-MN" sz="2800" b="1" dirty="0" smtClean="0">
                <a:solidFill>
                  <a:srgbClr val="00B050"/>
                </a:solidFill>
                <a:latin typeface="BrushType Mon" panose="020B0500000000000000" pitchFamily="34" charset="0"/>
                <a:cs typeface="Arial" panose="020B0604020202020204" pitchFamily="34" charset="0"/>
              </a:rPr>
              <a:t>Эрсдэлтэй хэмээн тодорхойлсон албан тушаал ажлын байрны хувьд алба хаагчдыг сургалтад хамруулах, үйл ажиллагаанд тавих хяналт сайжруулах</a:t>
            </a:r>
            <a:endParaRPr lang="mn-MN" sz="2800" b="1" dirty="0">
              <a:solidFill>
                <a:srgbClr val="00B050"/>
              </a:solidFill>
              <a:latin typeface="BrushType Mon" panose="020B0500000000000000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64018" y="4840548"/>
            <a:ext cx="7194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mn-MN" sz="2800" b="1" dirty="0" smtClean="0">
                <a:solidFill>
                  <a:schemeClr val="accent6">
                    <a:lumMod val="75000"/>
                  </a:schemeClr>
                </a:solidFill>
                <a:latin typeface="BrushType Mon" panose="020B0500000000000000" pitchFamily="34" charset="0"/>
                <a:cs typeface="Arial" panose="020B0604020202020204" pitchFamily="34" charset="0"/>
              </a:rPr>
              <a:t>Байгууллагын хувьд судалгааны дүнгээс өгсөн зөвлөмжийн дагуу  хэрэгжүүлэх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BrushType Mon" panose="020B0500000000000000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1691" y="3175158"/>
            <a:ext cx="63960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mn-MN" sz="3200" b="1" dirty="0" smtClean="0">
                <a:solidFill>
                  <a:srgbClr val="00B0F0"/>
                </a:solidFill>
                <a:latin typeface="BrushType Mon" panose="020B0500000000000000" pitchFamily="34" charset="0"/>
                <a:cs typeface="Arial" panose="020B0604020202020204" pitchFamily="34" charset="0"/>
              </a:rPr>
              <a:t>Удирдах албан хаагчдын хувьд авлигын эсрэг хуу</a:t>
            </a:r>
            <a:r>
              <a:rPr lang="mn-MN" sz="3200" b="1" dirty="0">
                <a:solidFill>
                  <a:srgbClr val="00B0F0"/>
                </a:solidFill>
                <a:latin typeface="BrushType Mon" panose="020B0500000000000000" pitchFamily="34" charset="0"/>
                <a:cs typeface="Arial" panose="020B0604020202020204" pitchFamily="34" charset="0"/>
              </a:rPr>
              <a:t>л</a:t>
            </a:r>
            <a:r>
              <a:rPr lang="mn-MN" sz="3200" b="1" dirty="0" smtClean="0">
                <a:solidFill>
                  <a:srgbClr val="00B0F0"/>
                </a:solidFill>
                <a:latin typeface="BrushType Mon" panose="020B0500000000000000" pitchFamily="34" charset="0"/>
                <a:cs typeface="Arial" panose="020B0604020202020204" pitchFamily="34" charset="0"/>
              </a:rPr>
              <a:t>ь тогтоомжийн хэрэгжилтэд хяналт тавих, удирдлагын манлайллыг нэмэгдүүлэх</a:t>
            </a:r>
            <a:endParaRPr lang="mn-MN" sz="3200" b="1" dirty="0">
              <a:solidFill>
                <a:srgbClr val="00B0F0"/>
              </a:solidFill>
              <a:latin typeface="BrushType Mon" panose="020B0500000000000000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47229" y="1099787"/>
            <a:ext cx="2411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 тод байдал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4E0F-D989-4904-984A-41999D23B78E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371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554" y="1563110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АНХААРАЛ ХАНДУУЛСАНД БАЯРЛАЛАА</a:t>
            </a:r>
            <a:r>
              <a:rPr lang="mn-MN" dirty="0" smtClean="0"/>
              <a:t/>
            </a:r>
            <a:br>
              <a:rPr lang="mn-MN" dirty="0" smtClean="0"/>
            </a:br>
            <a:r>
              <a:rPr lang="mn-MN" dirty="0"/>
              <a:t/>
            </a:r>
            <a:br>
              <a:rPr lang="mn-MN" dirty="0"/>
            </a:b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АТГ-ын Урьдчилан сэргийлэх соён гэгээрүүлэх хэлтэс</a:t>
            </a:r>
            <a:b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  <a:t>Утас:70112465, 70112467</a:t>
            </a:r>
            <a:br>
              <a:rPr lang="mn-MN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hlinkClick r:id="rId2"/>
              </a:rPr>
              <a:t>www.iaac.mn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mn-MN" b="1" dirty="0" smtClean="0">
                <a:latin typeface="Arial" panose="020B0604020202020204" pitchFamily="34" charset="0"/>
                <a:cs typeface="Arial" panose="020B0604020202020204" pitchFamily="34" charset="0"/>
              </a:rPr>
              <a:t>Шууд утас: 18001969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CBA7-ECCE-4358-94CA-A286B21F5D3F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2601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010976"/>
              </p:ext>
            </p:extLst>
          </p:nvPr>
        </p:nvGraphicFramePr>
        <p:xfrm>
          <a:off x="609600" y="1584101"/>
          <a:ext cx="10972800" cy="4134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98502" y="283336"/>
            <a:ext cx="5863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n-MN" sz="4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ХУУЛЬ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mn-MN" sz="4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ЗҮЙН ОРЧИН</a:t>
            </a:r>
            <a:endParaRPr lang="en-US" sz="4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http://resource.unen.mn/unen/photo/2013/3/81d1888e92051a02/242c6c11f3fa9809original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2628" y="0"/>
            <a:ext cx="3089372" cy="2546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4EAD-EA3A-460B-AE1D-5E466B3235D6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306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721" y="376708"/>
            <a:ext cx="109728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mn-MN" sz="4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mn-MN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mn-MN" sz="4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mn-MN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mn-MN" sz="4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mn-MN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mn-MN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Монгол </a:t>
            </a:r>
            <a:r>
              <a:rPr lang="mn-MN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улсын төрийн байгууллагын шударга байдлын түвшинг үнэлэх 2014 оны </a:t>
            </a:r>
            <a:r>
              <a:rPr lang="mn-MN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судалгаа</a:t>
            </a:r>
          </a:p>
          <a:p>
            <a:pPr marL="0" indent="0" algn="ctr">
              <a:buNone/>
            </a:pPr>
            <a:endParaRPr lang="mn-MN" sz="40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mn-MN" sz="4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Цагдаагийн байгууллага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300" y="296539"/>
            <a:ext cx="4025900" cy="23431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2950-62E9-4939-8BFE-330BAC196B23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5742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551520"/>
              </p:ext>
            </p:extLst>
          </p:nvPr>
        </p:nvGraphicFramePr>
        <p:xfrm>
          <a:off x="0" y="167426"/>
          <a:ext cx="4941194" cy="2691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213" y="0"/>
            <a:ext cx="7143481" cy="5769735"/>
          </a:xfrm>
          <a:prstGeom prst="rect">
            <a:avLst/>
          </a:prstGeom>
        </p:spPr>
      </p:pic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978597"/>
              </p:ext>
            </p:extLst>
          </p:nvPr>
        </p:nvGraphicFramePr>
        <p:xfrm>
          <a:off x="0" y="2895600"/>
          <a:ext cx="4941194" cy="2691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D8AF-936E-44E6-BBE4-EF333493A5E8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6184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bayartsetseg\Desktop\Snapshot_2015-08-13_141804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8886422" cy="48161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bayartsetseg\Desktop\Snapshot_2015-08-13_141823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816140"/>
            <a:ext cx="8886423" cy="20418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5966465" y="0"/>
            <a:ext cx="6096000" cy="3886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324304" y="4001607"/>
            <a:ext cx="30007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n-MN" dirty="0">
                <a:latin typeface="Arial" panose="020B0604020202020204" pitchFamily="34" charset="0"/>
                <a:cs typeface="Arial" panose="020B0604020202020204" pitchFamily="34" charset="0"/>
              </a:rPr>
              <a:t>Төрийн байгууллагын шударга байдлын түвшний үнэлгээгэр Цагдаагийн байгууллагын үзүүлэлт 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-643944" y="3902299"/>
            <a:ext cx="4971245" cy="553791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972023" y="3902299"/>
            <a:ext cx="1184856" cy="5537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AC65-3A93-4B97-B26F-8007F604E13D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094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4552" y="901520"/>
            <a:ext cx="432730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n-M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“Цагдаагийн байгууллагын </a:t>
            </a:r>
            <a:r>
              <a:rPr lang="mn-MN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авлига, хүнд суртал болон ашиг сонирхлын зөрчил үүсгэж болзошгүй ажлын байр албан тушаал, удирдах албан хаагчдын хандлагыг тодорхойлох </a:t>
            </a:r>
            <a:r>
              <a:rPr lang="mn-M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судалгаа”</a:t>
            </a:r>
          </a:p>
          <a:p>
            <a:pPr algn="just"/>
            <a:endParaRPr lang="mn-MN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</a:endParaRPr>
          </a:p>
          <a:p>
            <a:pPr algn="ctr"/>
            <a:r>
              <a:rPr lang="mn-MN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2015 он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2767" y="257576"/>
            <a:ext cx="5512158" cy="5383369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3540A-E4DE-4202-A3EC-865B514F7B3F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1673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803" y="246503"/>
            <a:ext cx="10972800" cy="678399"/>
          </a:xfrm>
        </p:spPr>
        <p:txBody>
          <a:bodyPr/>
          <a:lstStyle/>
          <a:p>
            <a:r>
              <a:rPr lang="mn-MN" dirty="0" smtClean="0"/>
              <a:t>Судалгааны талаар: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433699"/>
              </p:ext>
            </p:extLst>
          </p:nvPr>
        </p:nvGraphicFramePr>
        <p:xfrm>
          <a:off x="609600" y="953038"/>
          <a:ext cx="11582400" cy="5053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30EFF-8FC5-49F5-B981-68AB7E42502E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20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3123"/>
            <a:ext cx="10972800" cy="569424"/>
          </a:xfrm>
        </p:spPr>
        <p:txBody>
          <a:bodyPr>
            <a:normAutofit fontScale="90000"/>
          </a:bodyPr>
          <a:lstStyle/>
          <a:p>
            <a:r>
              <a:rPr lang="mn-MN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Судалгааны үнэлгээгээр</a:t>
            </a:r>
            <a:r>
              <a:rPr lang="mn-MN" dirty="0" smtClean="0"/>
              <a:t>: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7695962"/>
              </p:ext>
            </p:extLst>
          </p:nvPr>
        </p:nvGraphicFramePr>
        <p:xfrm>
          <a:off x="609600" y="745588"/>
          <a:ext cx="10972800" cy="538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6525-2D59-4284-B9D3-197A0628DBE4}" type="datetime10">
              <a:rPr lang="en-US" smtClean="0"/>
              <a:t>10:04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9832"/>
      </p:ext>
    </p:extLst>
  </p:cSld>
  <p:clrMapOvr>
    <a:masterClrMapping/>
  </p:clrMapOvr>
</p:sld>
</file>

<file path=ppt/theme/theme1.xml><?xml version="1.0" encoding="utf-8"?>
<a:theme xmlns:a="http://schemas.openxmlformats.org/drawingml/2006/main" name="2014 on 1-r uliral MSH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4 on 1-r uliral MSHh" id="{F463AA73-2311-4E20-8EE3-11B51DBC43C5}" vid="{B4D5069E-20B1-4D15-8EC8-9C1596BF7A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 on 1-r uliral MSHh</Template>
  <TotalTime>3396</TotalTime>
  <Words>1151</Words>
  <Application>Microsoft Office PowerPoint</Application>
  <PresentationFormat>Widescreen</PresentationFormat>
  <Paragraphs>298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BrushType Mon</vt:lpstr>
      <vt:lpstr>Calibri</vt:lpstr>
      <vt:lpstr>Wingdings</vt:lpstr>
      <vt:lpstr>2014 on 1-r uliral MSHh</vt:lpstr>
      <vt:lpstr>        АВЛИГАТАЙ ТЭМЦЭХ ГАЗАР                Цагдаагийн байгууллагад зориулсан                                                           сургалтын хөтөлбөр</vt:lpstr>
      <vt:lpstr>АГУУЛГА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Судалгааны талаар:</vt:lpstr>
      <vt:lpstr>Судалгааны үнэлгээгээр:</vt:lpstr>
      <vt:lpstr> Эрх бүхий байгууллага   Удирдах албан тушаалтан  </vt:lpstr>
      <vt:lpstr>Судалгааны үнэлгээгээр:</vt:lpstr>
      <vt:lpstr>PowerPoint Presentation</vt:lpstr>
      <vt:lpstr>Судалгааны үнэлгээгээр</vt:lpstr>
      <vt:lpstr>Судалгааны үнэлгээгээр:</vt:lpstr>
      <vt:lpstr>PowerPoint Presentation</vt:lpstr>
      <vt:lpstr>АВЛИГА, АШИГ СОНИРХЛЫН ЗӨРЧИЛ ХООРОНДОО ЯЛГААТАЙ ЮУ? </vt:lpstr>
      <vt:lpstr>PowerPoint Presentation</vt:lpstr>
      <vt:lpstr>АВЛИГЫН ГЭМТ ХЭРЭГ ГЭЖ ЮУ ВЭ?</vt:lpstr>
      <vt:lpstr>АВЛИГЫН ЗӨРЧИЛ ГЭЖ ЮУ ВЭ?</vt:lpstr>
      <vt:lpstr>PowerPoint Presentation</vt:lpstr>
      <vt:lpstr>АШИГ СОНИРХЛЫН ЗӨРЧЛИЙН ТУХАЙ ХУУЛИАР ЮУГ ХОРИГЛОЖ, ХЯЗГААРЛАСАН БЭ?</vt:lpstr>
      <vt:lpstr>PowerPoint Presentation</vt:lpstr>
      <vt:lpstr>Ашиг сонирхлын зөрчлийг  мэдэгдэх, тайлбарлах</vt:lpstr>
      <vt:lpstr>Албан тушаалтан ТА:</vt:lpstr>
      <vt:lpstr>Нийтлэг гарч буй зөрчил дутагдал</vt:lpstr>
      <vt:lpstr>PowerPoint Presentation</vt:lpstr>
      <vt:lpstr>Ирсэн гомдол мэдээллийн шийдвэрлэлт:</vt:lpstr>
      <vt:lpstr>PowerPoint Presentation</vt:lpstr>
      <vt:lpstr>  АНХААРАЛ ХАНДУУЛСАНД БАЯРЛАЛАА  АТГ-ын Урьдчилан сэргийлэх соён гэгээрүүлэх хэлтэс Утас:70112465, 70112467 www.iaac.mn   Шууд утас: 18001969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Tsolmon Tumen</dc:creator>
  <cp:lastModifiedBy>Тогос.Ц ТЗЦХ</cp:lastModifiedBy>
  <cp:revision>326</cp:revision>
  <cp:lastPrinted>2017-01-06T02:30:12Z</cp:lastPrinted>
  <dcterms:created xsi:type="dcterms:W3CDTF">2013-10-10T07:20:52Z</dcterms:created>
  <dcterms:modified xsi:type="dcterms:W3CDTF">2017-01-06T02:31:18Z</dcterms:modified>
</cp:coreProperties>
</file>